
<file path=[Content_Types].xml><?xml version="1.0" encoding="utf-8"?>
<Types xmlns="http://schemas.openxmlformats.org/package/2006/content-types">
  <Default Extension="emf" ContentType="image/x-emf"/>
  <Default Extension="jpeg" ContentType="image/jpeg"/>
  <Default Extension="jpg" ContentType="image/jpg"/>
  <Default Extension="mov" ContentType="video/quicktime"/>
  <Default Extension="png" ContentType="image/png"/>
  <Default Extension="rels" ContentType="application/vnd.openxmlformats-package.relationships+xml"/>
  <Default Extension="tif" ContentType="image/tif"/>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157"/>
  </p:notesMasterIdLst>
  <p:handoutMasterIdLst>
    <p:handoutMasterId r:id="rId158"/>
  </p:handoutMasterIdLst>
  <p:sldIdLst>
    <p:sldId id="261" r:id="rId3"/>
    <p:sldId id="377" r:id="rId4"/>
    <p:sldId id="376" r:id="rId5"/>
    <p:sldId id="258" r:id="rId6"/>
    <p:sldId id="259" r:id="rId7"/>
    <p:sldId id="260" r:id="rId8"/>
    <p:sldId id="262" r:id="rId9"/>
    <p:sldId id="379" r:id="rId10"/>
    <p:sldId id="263" r:id="rId11"/>
    <p:sldId id="264" r:id="rId12"/>
    <p:sldId id="378" r:id="rId13"/>
    <p:sldId id="265" r:id="rId14"/>
    <p:sldId id="266" r:id="rId15"/>
    <p:sldId id="267" r:id="rId16"/>
    <p:sldId id="268" r:id="rId17"/>
    <p:sldId id="387" r:id="rId18"/>
    <p:sldId id="388" r:id="rId19"/>
    <p:sldId id="389" r:id="rId20"/>
    <p:sldId id="275" r:id="rId21"/>
    <p:sldId id="269" r:id="rId22"/>
    <p:sldId id="270" r:id="rId23"/>
    <p:sldId id="391" r:id="rId24"/>
    <p:sldId id="398" r:id="rId25"/>
    <p:sldId id="271" r:id="rId26"/>
    <p:sldId id="272" r:id="rId27"/>
    <p:sldId id="273" r:id="rId28"/>
    <p:sldId id="390" r:id="rId29"/>
    <p:sldId id="274" r:id="rId30"/>
    <p:sldId id="276" r:id="rId31"/>
    <p:sldId id="277" r:id="rId32"/>
    <p:sldId id="396" r:id="rId33"/>
    <p:sldId id="395" r:id="rId34"/>
    <p:sldId id="393" r:id="rId35"/>
    <p:sldId id="278" r:id="rId36"/>
    <p:sldId id="279" r:id="rId37"/>
    <p:sldId id="280" r:id="rId38"/>
    <p:sldId id="281" r:id="rId39"/>
    <p:sldId id="282" r:id="rId40"/>
    <p:sldId id="283" r:id="rId41"/>
    <p:sldId id="284" r:id="rId42"/>
    <p:sldId id="380" r:id="rId43"/>
    <p:sldId id="286" r:id="rId44"/>
    <p:sldId id="399" r:id="rId45"/>
    <p:sldId id="397" r:id="rId46"/>
    <p:sldId id="287" r:id="rId47"/>
    <p:sldId id="288" r:id="rId48"/>
    <p:sldId id="289" r:id="rId49"/>
    <p:sldId id="290" r:id="rId50"/>
    <p:sldId id="400" r:id="rId51"/>
    <p:sldId id="291" r:id="rId52"/>
    <p:sldId id="292" r:id="rId53"/>
    <p:sldId id="293" r:id="rId54"/>
    <p:sldId id="294" r:id="rId55"/>
    <p:sldId id="401" r:id="rId56"/>
    <p:sldId id="295" r:id="rId57"/>
    <p:sldId id="402" r:id="rId58"/>
    <p:sldId id="408" r:id="rId59"/>
    <p:sldId id="403" r:id="rId60"/>
    <p:sldId id="296" r:id="rId61"/>
    <p:sldId id="297" r:id="rId62"/>
    <p:sldId id="409" r:id="rId63"/>
    <p:sldId id="298" r:id="rId64"/>
    <p:sldId id="299" r:id="rId65"/>
    <p:sldId id="300" r:id="rId66"/>
    <p:sldId id="301" r:id="rId67"/>
    <p:sldId id="302" r:id="rId68"/>
    <p:sldId id="405" r:id="rId69"/>
    <p:sldId id="308" r:id="rId70"/>
    <p:sldId id="410" r:id="rId71"/>
    <p:sldId id="309" r:id="rId72"/>
    <p:sldId id="310" r:id="rId73"/>
    <p:sldId id="311" r:id="rId74"/>
    <p:sldId id="312" r:id="rId75"/>
    <p:sldId id="404" r:id="rId76"/>
    <p:sldId id="303" r:id="rId77"/>
    <p:sldId id="305" r:id="rId78"/>
    <p:sldId id="306" r:id="rId79"/>
    <p:sldId id="307" r:id="rId80"/>
    <p:sldId id="411" r:id="rId81"/>
    <p:sldId id="412" r:id="rId82"/>
    <p:sldId id="321" r:id="rId83"/>
    <p:sldId id="322" r:id="rId84"/>
    <p:sldId id="323" r:id="rId85"/>
    <p:sldId id="324" r:id="rId86"/>
    <p:sldId id="325" r:id="rId87"/>
    <p:sldId id="413" r:id="rId88"/>
    <p:sldId id="318" r:id="rId89"/>
    <p:sldId id="319" r:id="rId90"/>
    <p:sldId id="320" r:id="rId91"/>
    <p:sldId id="326" r:id="rId92"/>
    <p:sldId id="327" r:id="rId93"/>
    <p:sldId id="328" r:id="rId94"/>
    <p:sldId id="329" r:id="rId95"/>
    <p:sldId id="330" r:id="rId96"/>
    <p:sldId id="331" r:id="rId97"/>
    <p:sldId id="332" r:id="rId98"/>
    <p:sldId id="333" r:id="rId99"/>
    <p:sldId id="334" r:id="rId100"/>
    <p:sldId id="335" r:id="rId101"/>
    <p:sldId id="336" r:id="rId102"/>
    <p:sldId id="381" r:id="rId103"/>
    <p:sldId id="313" r:id="rId104"/>
    <p:sldId id="314" r:id="rId105"/>
    <p:sldId id="315" r:id="rId106"/>
    <p:sldId id="316" r:id="rId107"/>
    <p:sldId id="317" r:id="rId108"/>
    <p:sldId id="414" r:id="rId109"/>
    <p:sldId id="337" r:id="rId110"/>
    <p:sldId id="338" r:id="rId111"/>
    <p:sldId id="340" r:id="rId112"/>
    <p:sldId id="341" r:id="rId113"/>
    <p:sldId id="342" r:id="rId114"/>
    <p:sldId id="343" r:id="rId115"/>
    <p:sldId id="344" r:id="rId116"/>
    <p:sldId id="345" r:id="rId117"/>
    <p:sldId id="346" r:id="rId118"/>
    <p:sldId id="347" r:id="rId119"/>
    <p:sldId id="348" r:id="rId120"/>
    <p:sldId id="349" r:id="rId121"/>
    <p:sldId id="350" r:id="rId122"/>
    <p:sldId id="351" r:id="rId123"/>
    <p:sldId id="352" r:id="rId124"/>
    <p:sldId id="353" r:id="rId125"/>
    <p:sldId id="354" r:id="rId126"/>
    <p:sldId id="355" r:id="rId127"/>
    <p:sldId id="356" r:id="rId128"/>
    <p:sldId id="357" r:id="rId129"/>
    <p:sldId id="358" r:id="rId130"/>
    <p:sldId id="359" r:id="rId131"/>
    <p:sldId id="360" r:id="rId132"/>
    <p:sldId id="361" r:id="rId133"/>
    <p:sldId id="362" r:id="rId134"/>
    <p:sldId id="415" r:id="rId135"/>
    <p:sldId id="363" r:id="rId136"/>
    <p:sldId id="364" r:id="rId137"/>
    <p:sldId id="365" r:id="rId138"/>
    <p:sldId id="366" r:id="rId139"/>
    <p:sldId id="367" r:id="rId140"/>
    <p:sldId id="394" r:id="rId141"/>
    <p:sldId id="406" r:id="rId142"/>
    <p:sldId id="368" r:id="rId143"/>
    <p:sldId id="369" r:id="rId144"/>
    <p:sldId id="370" r:id="rId145"/>
    <p:sldId id="371" r:id="rId146"/>
    <p:sldId id="372" r:id="rId147"/>
    <p:sldId id="373" r:id="rId148"/>
    <p:sldId id="374" r:id="rId149"/>
    <p:sldId id="407" r:id="rId150"/>
    <p:sldId id="382" r:id="rId151"/>
    <p:sldId id="383" r:id="rId152"/>
    <p:sldId id="384" r:id="rId153"/>
    <p:sldId id="385" r:id="rId154"/>
    <p:sldId id="386" r:id="rId155"/>
    <p:sldId id="375" r:id="rId15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2" autoAdjust="0"/>
    <p:restoredTop sz="96432"/>
  </p:normalViewPr>
  <p:slideViewPr>
    <p:cSldViewPr snapToGrid="0" snapToObjects="1">
      <p:cViewPr varScale="1">
        <p:scale>
          <a:sx n="158" d="100"/>
          <a:sy n="158" d="100"/>
        </p:scale>
        <p:origin x="216" y="280"/>
      </p:cViewPr>
      <p:guideLst/>
    </p:cSldViewPr>
  </p:slideViewPr>
  <p:outlineViewPr>
    <p:cViewPr>
      <p:scale>
        <a:sx n="33" d="100"/>
        <a:sy n="33" d="100"/>
      </p:scale>
      <p:origin x="0" y="-4154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26-02-2020</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26-02-2020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amazon.com/exec/obidos/search-handle-url/index=books&amp;field-author=Davide%2520Maltoni/103-0612295-7075048"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www.amazon.com/exec/obidos/search-handle-url/index=books&amp;field-author=Salil%2520Prabhakar/103-0612295-7075048" TargetMode="External"/><Relationship Id="rId5" Type="http://schemas.openxmlformats.org/officeDocument/2006/relationships/hyperlink" Target="http://www.amazon.com/exec/obidos/search-handle-url/index=books&amp;field-author=Anil%2520K.%2520Jain/103-0612295-7075048" TargetMode="External"/><Relationship Id="rId4" Type="http://schemas.openxmlformats.org/officeDocument/2006/relationships/hyperlink" Target="http://www.amazon.com/exec/obidos/search-handle-url/index=books&amp;field-author=Dario%2520Maio/103-0612295-7075048"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[Lucian Rila/RHUL] </a:t>
            </a:r>
          </a:p>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Fingerprint is the mother biometric and the most widely used biometric. The advent of several inkless fingerprint scanning technologies coupled with the exponential increase in processor performance has taken fingerprint recognition out of the criminal identification applications to several civilian applications such as access control; time and attendance; and computer user login.</a:t>
            </a:r>
          </a:p>
        </p:txBody>
      </p:sp>
    </p:spTree>
    <p:extLst>
      <p:ext uri="{BB962C8B-B14F-4D97-AF65-F5344CB8AC3E}">
        <p14:creationId xmlns:p14="http://schemas.microsoft.com/office/powerpoint/2010/main" val="143892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Cherry keyboard:</a:t>
            </a:r>
          </a:p>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with integrated smartcard reader and fingerprint sensor</a:t>
            </a:r>
          </a:p>
        </p:txBody>
      </p:sp>
    </p:spTree>
    <p:extLst>
      <p:ext uri="{BB962C8B-B14F-4D97-AF65-F5344CB8AC3E}">
        <p14:creationId xmlns:p14="http://schemas.microsoft.com/office/powerpoint/2010/main" val="3692796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marL="43289" marR="43289" defTabSz="914400">
              <a:spcBef>
                <a:spcPts val="500"/>
              </a:spcBef>
              <a:buClr>
                <a:srgbClr val="000000"/>
              </a:buClr>
              <a:buFont typeface="Arial"/>
            </a:pPr>
            <a:r>
              <a:rPr sz="1200">
                <a:uFill>
                  <a:solidFill>
                    <a:srgbClr val="000000"/>
                  </a:solidFill>
                </a:uFill>
                <a:latin typeface="Arial"/>
                <a:ea typeface="Arial"/>
                <a:cs typeface="Arial"/>
                <a:sym typeface="Arial"/>
              </a:rPr>
              <a:t>[From the home page of CESENA] </a:t>
            </a:r>
          </a:p>
          <a:p>
            <a:pPr marL="43289" marR="43289" defTabSz="914400">
              <a:spcBef>
                <a:spcPts val="500"/>
              </a:spcBef>
              <a:buClr>
                <a:srgbClr val="000000"/>
              </a:buClr>
              <a:buFont typeface="Arial"/>
            </a:pPr>
            <a:r>
              <a:rPr sz="1200">
                <a:uFill>
                  <a:solidFill>
                    <a:srgbClr val="000000"/>
                  </a:solidFill>
                </a:uFill>
                <a:latin typeface="Arial"/>
                <a:ea typeface="Arial"/>
                <a:cs typeface="Arial"/>
                <a:sym typeface="Arial"/>
              </a:rPr>
              <a:t>Most automatic systems for fingerprint comparison are based on minutiae matching. </a:t>
            </a:r>
            <a:r>
              <a:rPr sz="1200" i="1">
                <a:solidFill>
                  <a:srgbClr val="FF2600"/>
                </a:solidFill>
                <a:uFill>
                  <a:solidFill>
                    <a:srgbClr val="FF2600"/>
                  </a:solidFill>
                </a:uFill>
                <a:latin typeface="Arial"/>
                <a:ea typeface="Arial"/>
                <a:cs typeface="Arial"/>
                <a:sym typeface="Arial"/>
              </a:rPr>
              <a:t>Minutiae are essentially terminations and bifurcations of the ridge lines that constitute a fingerprint pattern</a:t>
            </a:r>
            <a:r>
              <a:rPr sz="1200">
                <a:uFill>
                  <a:solidFill>
                    <a:srgbClr val="000000"/>
                  </a:solidFill>
                </a:uFill>
                <a:latin typeface="Arial"/>
                <a:ea typeface="Arial"/>
                <a:cs typeface="Arial"/>
                <a:sym typeface="Arial"/>
              </a:rPr>
              <a:t>. Automatic minutiae detection is an extremely critical process, especially in low-quality fingerprints where noise and contrast deficiency can generate pixel configurations similar to minutiae or hide real minutiae. </a:t>
            </a:r>
            <a:br>
              <a:rPr sz="1200">
                <a:uFill>
                  <a:solidFill>
                    <a:srgbClr val="000000"/>
                  </a:solidFill>
                </a:uFill>
                <a:latin typeface="ＭＳ Ｐゴシック"/>
                <a:ea typeface="ＭＳ Ｐゴシック"/>
                <a:cs typeface="ＭＳ Ｐゴシック"/>
                <a:sym typeface="ＭＳ Ｐゴシック"/>
              </a:rPr>
            </a:br>
            <a:r>
              <a:rPr sz="1200">
                <a:uFill>
                  <a:solidFill>
                    <a:srgbClr val="000000"/>
                  </a:solidFill>
                </a:uFill>
                <a:latin typeface="Arial"/>
                <a:ea typeface="Arial"/>
                <a:cs typeface="Arial"/>
                <a:sym typeface="Arial"/>
              </a:rPr>
              <a:t>Several approaches to automatic minutiae extraction have been proposed: although rather different from one other, </a:t>
            </a:r>
            <a:r>
              <a:rPr sz="1200">
                <a:solidFill>
                  <a:srgbClr val="FF2600"/>
                </a:solidFill>
                <a:uFill>
                  <a:solidFill>
                    <a:srgbClr val="FF2600"/>
                  </a:solidFill>
                </a:uFill>
                <a:latin typeface="Arial"/>
                <a:ea typeface="Arial"/>
                <a:cs typeface="Arial"/>
                <a:sym typeface="Arial"/>
              </a:rPr>
              <a:t>most of these methods transform fingerprint images into binary images</a:t>
            </a:r>
            <a:r>
              <a:rPr sz="1200">
                <a:uFill>
                  <a:solidFill>
                    <a:srgbClr val="000000"/>
                  </a:solidFill>
                </a:uFill>
                <a:latin typeface="Arial"/>
                <a:ea typeface="Arial"/>
                <a:cs typeface="Arial"/>
                <a:sym typeface="Arial"/>
              </a:rPr>
              <a:t> through an ad hoc algorithm. </a:t>
            </a:r>
            <a:r>
              <a:rPr sz="1200">
                <a:solidFill>
                  <a:srgbClr val="FF2600"/>
                </a:solidFill>
                <a:uFill>
                  <a:solidFill>
                    <a:srgbClr val="FF2600"/>
                  </a:solidFill>
                </a:uFill>
                <a:latin typeface="Arial"/>
                <a:ea typeface="Arial"/>
                <a:cs typeface="Arial"/>
                <a:sym typeface="Arial"/>
              </a:rPr>
              <a:t>The images obtained are submitted to a thinning process</a:t>
            </a:r>
            <a:r>
              <a:rPr sz="1200">
                <a:uFill>
                  <a:solidFill>
                    <a:srgbClr val="000000"/>
                  </a:solidFill>
                </a:uFill>
                <a:latin typeface="Arial"/>
                <a:ea typeface="Arial"/>
                <a:cs typeface="Arial"/>
                <a:sym typeface="Arial"/>
              </a:rPr>
              <a:t> which allows for the ridge-line thickness to be reduced to one pixel.</a:t>
            </a:r>
          </a:p>
        </p:txBody>
      </p:sp>
    </p:spTree>
    <p:extLst>
      <p:ext uri="{BB962C8B-B14F-4D97-AF65-F5344CB8AC3E}">
        <p14:creationId xmlns:p14="http://schemas.microsoft.com/office/powerpoint/2010/main" val="2293110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noRot="1" noChangeAspect="1"/>
          </p:cNvSpPr>
          <p:nvPr>
            <p:ph type="sldImg"/>
          </p:nvPr>
        </p:nvSpPr>
        <p:spPr>
          <a:prstGeom prst="rect">
            <a:avLst/>
          </a:prstGeom>
        </p:spPr>
        <p:txBody>
          <a:bodyPr/>
          <a:lstStyle/>
          <a:p>
            <a:endParaRPr/>
          </a:p>
        </p:txBody>
      </p:sp>
      <p:sp>
        <p:nvSpPr>
          <p:cNvPr id="584" name="Shape 584"/>
          <p:cNvSpPr>
            <a:spLocks noGrp="1"/>
          </p:cNvSpPr>
          <p:nvPr>
            <p:ph type="body" sz="quarter" idx="1"/>
          </p:nvPr>
        </p:nvSpPr>
        <p:spPr>
          <a:prstGeom prst="rect">
            <a:avLst/>
          </a:prstGeom>
        </p:spPr>
        <p:txBody>
          <a:bodyPr/>
          <a:lstStyle/>
          <a:p>
            <a:pPr marL="43289" marR="43289" defTabSz="914400">
              <a:spcBef>
                <a:spcPts val="500"/>
              </a:spcBef>
              <a:buClr>
                <a:srgbClr val="000000"/>
              </a:buClr>
              <a:buFont typeface="Times New Roman"/>
            </a:pPr>
            <a:r>
              <a:rPr sz="1200">
                <a:uFill>
                  <a:solidFill>
                    <a:srgbClr val="000000"/>
                  </a:solidFill>
                </a:uFill>
                <a:latin typeface="Times New Roman"/>
                <a:ea typeface="Times New Roman"/>
                <a:cs typeface="Times New Roman"/>
                <a:sym typeface="Times New Roman"/>
              </a:rPr>
              <a:t>[From the home page of CESENA] </a:t>
            </a:r>
          </a:p>
          <a:p>
            <a:pPr marL="43289" marR="43289" defTabSz="914400">
              <a:spcBef>
                <a:spcPts val="500"/>
              </a:spcBef>
              <a:buClr>
                <a:srgbClr val="000000"/>
              </a:buClr>
              <a:buFont typeface="Times New Roman"/>
            </a:pPr>
            <a:r>
              <a:rPr sz="1200">
                <a:uFill>
                  <a:solidFill>
                    <a:srgbClr val="000000"/>
                  </a:solidFill>
                </a:uFill>
                <a:latin typeface="Times New Roman"/>
                <a:ea typeface="Times New Roman"/>
                <a:cs typeface="Times New Roman"/>
                <a:sym typeface="Times New Roman"/>
              </a:rPr>
              <a:t>In [D. Maio, D. Maltoni, "Direct Gray-Scale Minutiae Detection in Fingerprints",</a:t>
            </a:r>
            <a:r>
              <a:rPr sz="1200" i="1">
                <a:uFill>
                  <a:solidFill>
                    <a:srgbClr val="000000"/>
                  </a:solidFill>
                </a:uFill>
                <a:latin typeface="Times New Roman"/>
                <a:ea typeface="Times New Roman"/>
                <a:cs typeface="Times New Roman"/>
                <a:sym typeface="Times New Roman"/>
              </a:rPr>
              <a:t> IEEE tPAMI</a:t>
            </a:r>
            <a:r>
              <a:rPr sz="1200">
                <a:uFill>
                  <a:solidFill>
                    <a:srgbClr val="000000"/>
                  </a:solidFill>
                </a:uFill>
                <a:latin typeface="Times New Roman"/>
                <a:ea typeface="Times New Roman"/>
                <a:cs typeface="Times New Roman"/>
                <a:sym typeface="Times New Roman"/>
              </a:rPr>
              <a:t>, v. 19, no. 1, 1997] an original technique is proposed, based on ridge-line following, where </a:t>
            </a:r>
            <a:r>
              <a:rPr sz="1200">
                <a:solidFill>
                  <a:srgbClr val="FF2600"/>
                </a:solidFill>
                <a:uFill>
                  <a:solidFill>
                    <a:srgbClr val="FF2600"/>
                  </a:solidFill>
                </a:uFill>
                <a:latin typeface="Times New Roman"/>
                <a:ea typeface="Times New Roman"/>
                <a:cs typeface="Times New Roman"/>
                <a:sym typeface="Times New Roman"/>
              </a:rPr>
              <a:t>the minutiae are extracted directly from gray-scale images</a:t>
            </a:r>
            <a:r>
              <a:rPr sz="1200">
                <a:uFill>
                  <a:solidFill>
                    <a:srgbClr val="000000"/>
                  </a:solidFill>
                </a:uFill>
                <a:latin typeface="Times New Roman"/>
                <a:ea typeface="Times New Roman"/>
                <a:cs typeface="Times New Roman"/>
                <a:sym typeface="Times New Roman"/>
              </a:rPr>
              <a:t>. </a:t>
            </a:r>
          </a:p>
          <a:p>
            <a:pPr marL="43289" marR="43289" defTabSz="914400">
              <a:spcBef>
                <a:spcPts val="500"/>
              </a:spcBef>
              <a:buClr>
                <a:srgbClr val="000000"/>
              </a:buClr>
              <a:buFont typeface="Times New Roman"/>
              <a:defRPr sz="1200">
                <a:uFill>
                  <a:solidFill>
                    <a:srgbClr val="000000"/>
                  </a:solidFill>
                </a:uFill>
                <a:latin typeface="Times New Roman"/>
                <a:ea typeface="Times New Roman"/>
                <a:cs typeface="Times New Roman"/>
                <a:sym typeface="Times New Roman"/>
              </a:defRPr>
            </a:pPr>
            <a:r>
              <a:t>The basic idea of this method is to follow the ridge lines on the gray-scale image, by "sailing" according to the fingerprint directional image. A set of starting points is determined by superimposing a square-meshed grid on the gray-scale image. For each starting point, the algorithm keeps following the ridge lines until they terminate or intersect other ridge lines (minutiae detection). A labeling strategy is adopted to examine each ridge-line only once and locate the intersections between ridge-lines. </a:t>
            </a:r>
          </a:p>
          <a:p>
            <a:pPr marL="43289" marR="43289" defTabSz="914400">
              <a:spcBef>
                <a:spcPts val="500"/>
              </a:spcBef>
              <a:buClr>
                <a:srgbClr val="000000"/>
              </a:buClr>
              <a:buFont typeface="Times New Roman"/>
              <a:defRPr sz="1200">
                <a:uFill>
                  <a:solidFill>
                    <a:srgbClr val="000000"/>
                  </a:solidFill>
                </a:uFill>
                <a:latin typeface="Times New Roman"/>
                <a:ea typeface="Times New Roman"/>
                <a:cs typeface="Times New Roman"/>
                <a:sym typeface="Times New Roman"/>
              </a:defRPr>
            </a:pPr>
            <a:r>
              <a:t>The results achieved are compared with those obtained through some methods based on image binarization. In spite of a greater conceptual complexity, the method proposed performs better both in terms of robustness and efficiency (less than 0.2 sec. are necessary to extract all the minutiae from a 256x256 gray-scale image on a Pentium PC). </a:t>
            </a:r>
          </a:p>
        </p:txBody>
      </p:sp>
    </p:spTree>
    <p:extLst>
      <p:ext uri="{BB962C8B-B14F-4D97-AF65-F5344CB8AC3E}">
        <p14:creationId xmlns:p14="http://schemas.microsoft.com/office/powerpoint/2010/main" val="2590372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Shape 784"/>
          <p:cNvSpPr>
            <a:spLocks noGrp="1" noRot="1" noChangeAspect="1"/>
          </p:cNvSpPr>
          <p:nvPr>
            <p:ph type="sldImg"/>
          </p:nvPr>
        </p:nvSpPr>
        <p:spPr>
          <a:prstGeom prst="rect">
            <a:avLst/>
          </a:prstGeom>
        </p:spPr>
        <p:txBody>
          <a:bodyPr/>
          <a:lstStyle/>
          <a:p>
            <a:endParaRPr/>
          </a:p>
        </p:txBody>
      </p:sp>
      <p:sp>
        <p:nvSpPr>
          <p:cNvPr id="785" name="Shape 785"/>
          <p:cNvSpPr>
            <a:spLocks noGrp="1"/>
          </p:cNvSpPr>
          <p:nvPr>
            <p:ph type="body" sz="quarter" idx="1"/>
          </p:nvPr>
        </p:nvSpPr>
        <p:spPr>
          <a:prstGeom prst="rect">
            <a:avLst/>
          </a:prstGeom>
        </p:spPr>
        <p:txBody>
          <a:bodyPr/>
          <a:lstStyle/>
          <a:p>
            <a:pPr marL="43289" marR="43289" defTabSz="914400">
              <a:lnSpc>
                <a:spcPct val="80000"/>
              </a:lnSpc>
              <a:spcBef>
                <a:spcPts val="300"/>
              </a:spcBef>
              <a:buClr>
                <a:srgbClr val="000000"/>
              </a:buClr>
              <a:buFont typeface="Times New Roman"/>
            </a:pPr>
            <a:r>
              <a:rPr sz="900" b="1">
                <a:uFill>
                  <a:solidFill>
                    <a:srgbClr val="000000"/>
                  </a:solidFill>
                </a:uFill>
                <a:latin typeface="Times New Roman"/>
                <a:ea typeface="Times New Roman"/>
                <a:cs typeface="Times New Roman"/>
                <a:sym typeface="Times New Roman"/>
              </a:rPr>
              <a:t>Editorial Reviews </a:t>
            </a:r>
            <a:r>
              <a:rPr sz="900">
                <a:uFill>
                  <a:solidFill>
                    <a:srgbClr val="000000"/>
                  </a:solidFill>
                </a:uFill>
                <a:latin typeface="Times New Roman"/>
                <a:ea typeface="Times New Roman"/>
                <a:cs typeface="Times New Roman"/>
                <a:sym typeface="Times New Roman"/>
              </a:rPr>
              <a:t>(from Amazon.com) </a:t>
            </a:r>
          </a:p>
          <a:p>
            <a:pPr marL="43289" marR="43289" defTabSz="914400">
              <a:lnSpc>
                <a:spcPct val="80000"/>
              </a:lnSpc>
              <a:spcBef>
                <a:spcPts val="300"/>
              </a:spcBef>
              <a:buClr>
                <a:srgbClr val="000000"/>
              </a:buClr>
              <a:buFont typeface="Times New Roman"/>
            </a:pPr>
            <a:r>
              <a:rPr sz="900" b="1" i="1">
                <a:uFill>
                  <a:solidFill>
                    <a:srgbClr val="000000"/>
                  </a:solidFill>
                </a:uFill>
                <a:latin typeface="Times New Roman"/>
                <a:ea typeface="Times New Roman"/>
                <a:cs typeface="Times New Roman"/>
                <a:sym typeface="Times New Roman"/>
              </a:rPr>
              <a:t>Book Info</a:t>
            </a:r>
            <a:br>
              <a:rPr sz="900">
                <a:uFill>
                  <a:solidFill>
                    <a:srgbClr val="000000"/>
                  </a:solidFill>
                </a:uFill>
                <a:latin typeface="ＭＳ Ｐゴシック"/>
                <a:ea typeface="ＭＳ Ｐゴシック"/>
                <a:cs typeface="ＭＳ Ｐゴシック"/>
                <a:sym typeface="ＭＳ Ｐゴシック"/>
              </a:rPr>
            </a:br>
            <a:r>
              <a:rPr sz="900">
                <a:uFill>
                  <a:solidFill>
                    <a:srgbClr val="000000"/>
                  </a:solidFill>
                </a:uFill>
                <a:latin typeface="Times New Roman"/>
                <a:ea typeface="Times New Roman"/>
                <a:cs typeface="Times New Roman"/>
                <a:sym typeface="Times New Roman"/>
              </a:rPr>
              <a:t>Reference on automatic fingerprint recognition providing in-depth coverage of the most recent advances and practices; including sensing, feature extraction and matching, synthetic fingerprint image generation, indexing, and multimodal systems. For biometric security professionals, researchers, developers, and systems administrators. </a:t>
            </a:r>
            <a:br>
              <a:rPr sz="900">
                <a:uFill>
                  <a:solidFill>
                    <a:srgbClr val="000000"/>
                  </a:solidFill>
                </a:uFill>
                <a:latin typeface="ＭＳ Ｐゴシック"/>
                <a:ea typeface="ＭＳ Ｐゴシック"/>
                <a:cs typeface="ＭＳ Ｐゴシック"/>
                <a:sym typeface="ＭＳ Ｐゴシック"/>
              </a:rPr>
            </a:br>
            <a:br>
              <a:rPr sz="900">
                <a:uFill>
                  <a:solidFill>
                    <a:srgbClr val="000000"/>
                  </a:solidFill>
                </a:uFill>
                <a:latin typeface="ＭＳ Ｐゴシック"/>
                <a:ea typeface="ＭＳ Ｐゴシック"/>
                <a:cs typeface="ＭＳ Ｐゴシック"/>
                <a:sym typeface="ＭＳ Ｐゴシック"/>
              </a:rPr>
            </a:br>
            <a:r>
              <a:rPr sz="900" b="1" i="1">
                <a:uFill>
                  <a:solidFill>
                    <a:srgbClr val="000000"/>
                  </a:solidFill>
                </a:uFill>
                <a:latin typeface="Times New Roman"/>
                <a:ea typeface="Times New Roman"/>
                <a:cs typeface="Times New Roman"/>
                <a:sym typeface="Times New Roman"/>
              </a:rPr>
              <a:t>Book Description</a:t>
            </a:r>
            <a:br>
              <a:rPr sz="900">
                <a:uFill>
                  <a:solidFill>
                    <a:srgbClr val="000000"/>
                  </a:solidFill>
                </a:uFill>
                <a:latin typeface="ＭＳ Ｐゴシック"/>
                <a:ea typeface="ＭＳ Ｐゴシック"/>
                <a:cs typeface="ＭＳ Ｐゴシック"/>
                <a:sym typeface="ＭＳ Ｐゴシック"/>
              </a:rPr>
            </a:br>
            <a:r>
              <a:rPr sz="900">
                <a:uFill>
                  <a:solidFill>
                    <a:srgbClr val="000000"/>
                  </a:solidFill>
                </a:uFill>
                <a:latin typeface="Times New Roman"/>
                <a:ea typeface="Times New Roman"/>
                <a:cs typeface="Times New Roman"/>
                <a:sym typeface="Times New Roman"/>
              </a:rPr>
              <a:t>With their proven individuality and stability over time, fingerprints continue to be the most widely used physiological characteristic in systems that automatically recognize a person's identity. This comprehensive and authoritative reference, written by leading international researchers, covers all critical aspects of fingerprint security systems and technology. It provides in-depth coverage of the most recent advances and practices: sensing, feature extraction and matching, synthetic fingerprint image generation, indexing, and multimodal systems. The Handbook of Fingerprint Recognition is an absolutely essential resource for all biometric security professionals, researchers, practitioners, developers, and systems administrators. </a:t>
            </a:r>
          </a:p>
          <a:p>
            <a:pPr marL="43289" marR="43289" defTabSz="914400">
              <a:lnSpc>
                <a:spcPct val="80000"/>
              </a:lnSpc>
              <a:spcBef>
                <a:spcPts val="300"/>
              </a:spcBef>
              <a:buClr>
                <a:srgbClr val="000000"/>
              </a:buClr>
              <a:buFont typeface="Times New Roman"/>
              <a:defRPr sz="900">
                <a:uFill>
                  <a:solidFill>
                    <a:srgbClr val="000000"/>
                  </a:solidFill>
                </a:uFill>
                <a:latin typeface="Times New Roman"/>
                <a:ea typeface="Times New Roman"/>
                <a:cs typeface="Times New Roman"/>
                <a:sym typeface="Times New Roman"/>
              </a:defRPr>
            </a:pPr>
            <a:r>
              <a:t>Features &amp; Benefits: </a:t>
            </a:r>
          </a:p>
          <a:p>
            <a:pPr marL="43289" marR="43289" defTabSz="914400">
              <a:lnSpc>
                <a:spcPct val="80000"/>
              </a:lnSpc>
              <a:spcBef>
                <a:spcPts val="300"/>
              </a:spcBef>
              <a:buClr>
                <a:srgbClr val="000000"/>
              </a:buClr>
              <a:buFont typeface="Times New Roman"/>
              <a:defRPr sz="900">
                <a:uFill>
                  <a:solidFill>
                    <a:srgbClr val="000000"/>
                  </a:solidFill>
                </a:uFill>
                <a:latin typeface="Times New Roman"/>
                <a:ea typeface="Times New Roman"/>
                <a:cs typeface="Times New Roman"/>
                <a:sym typeface="Times New Roman"/>
              </a:defRPr>
            </a:pPr>
            <a:r>
              <a:t>*Covers the latest research in fingerprint-based recognition algorithms and techniques </a:t>
            </a:r>
          </a:p>
          <a:p>
            <a:pPr marL="43289" marR="43289" defTabSz="914400">
              <a:lnSpc>
                <a:spcPct val="80000"/>
              </a:lnSpc>
              <a:spcBef>
                <a:spcPts val="300"/>
              </a:spcBef>
              <a:buClr>
                <a:srgbClr val="000000"/>
              </a:buClr>
              <a:buFont typeface="Times New Roman"/>
              <a:defRPr sz="900">
                <a:uFill>
                  <a:solidFill>
                    <a:srgbClr val="000000"/>
                  </a:solidFill>
                </a:uFill>
                <a:latin typeface="Times New Roman"/>
                <a:ea typeface="Times New Roman"/>
                <a:cs typeface="Times New Roman"/>
                <a:sym typeface="Times New Roman"/>
              </a:defRPr>
            </a:pPr>
            <a:r>
              <a:t>*Provides introductory material on all components and modules of a fingerprint recognition system </a:t>
            </a:r>
          </a:p>
          <a:p>
            <a:pPr marL="43289" marR="43289" defTabSz="914400">
              <a:lnSpc>
                <a:spcPct val="80000"/>
              </a:lnSpc>
              <a:spcBef>
                <a:spcPts val="300"/>
              </a:spcBef>
              <a:buClr>
                <a:srgbClr val="000000"/>
              </a:buClr>
              <a:buFont typeface="Times New Roman"/>
              <a:defRPr sz="900">
                <a:uFill>
                  <a:solidFill>
                    <a:srgbClr val="000000"/>
                  </a:solidFill>
                </a:uFill>
                <a:latin typeface="Times New Roman"/>
                <a:ea typeface="Times New Roman"/>
                <a:cs typeface="Times New Roman"/>
                <a:sym typeface="Times New Roman"/>
              </a:defRPr>
            </a:pPr>
            <a:r>
              <a:t>*Examines design of secure fingerprint systems </a:t>
            </a:r>
          </a:p>
          <a:p>
            <a:pPr marL="43289" marR="43289" defTabSz="914400">
              <a:lnSpc>
                <a:spcPct val="80000"/>
              </a:lnSpc>
              <a:spcBef>
                <a:spcPts val="300"/>
              </a:spcBef>
              <a:buClr>
                <a:srgbClr val="000000"/>
              </a:buClr>
              <a:buFont typeface="Times New Roman"/>
              <a:defRPr sz="900">
                <a:uFill>
                  <a:solidFill>
                    <a:srgbClr val="000000"/>
                  </a:solidFill>
                </a:uFill>
                <a:latin typeface="Times New Roman"/>
                <a:ea typeface="Times New Roman"/>
                <a:cs typeface="Times New Roman"/>
                <a:sym typeface="Times New Roman"/>
              </a:defRPr>
            </a:pPr>
            <a:r>
              <a:t>*Contains helpful chapter overviews and summaries and consistent notation, for ease of use and accessibility </a:t>
            </a:r>
          </a:p>
          <a:p>
            <a:pPr marL="43289" marR="43289" defTabSz="914400">
              <a:lnSpc>
                <a:spcPct val="80000"/>
              </a:lnSpc>
              <a:spcBef>
                <a:spcPts val="300"/>
              </a:spcBef>
              <a:buClr>
                <a:srgbClr val="000000"/>
              </a:buClr>
              <a:buFont typeface="Times New Roman"/>
              <a:defRPr sz="900">
                <a:uFill>
                  <a:solidFill>
                    <a:srgbClr val="000000"/>
                  </a:solidFill>
                </a:uFill>
                <a:latin typeface="Times New Roman"/>
                <a:ea typeface="Times New Roman"/>
                <a:cs typeface="Times New Roman"/>
                <a:sym typeface="Times New Roman"/>
              </a:defRPr>
            </a:pPr>
            <a:r>
              <a:t>*Includes a DVD containing both the FVC2002 and FVC2000 fingerprint databases (full versions) and a demo version of SFinGe software (for synthetic fingerprint image generation) </a:t>
            </a:r>
          </a:p>
          <a:p>
            <a:pPr marL="43289" marR="43289" defTabSz="914400">
              <a:lnSpc>
                <a:spcPct val="80000"/>
              </a:lnSpc>
              <a:spcBef>
                <a:spcPts val="300"/>
              </a:spcBef>
              <a:buClr>
                <a:srgbClr val="000000"/>
              </a:buClr>
              <a:buFont typeface="Times New Roman"/>
              <a:defRPr sz="900">
                <a:uFill>
                  <a:solidFill>
                    <a:srgbClr val="000000"/>
                  </a:solidFill>
                </a:uFill>
                <a:latin typeface="Times New Roman"/>
                <a:ea typeface="Times New Roman"/>
                <a:cs typeface="Times New Roman"/>
                <a:sym typeface="Times New Roman"/>
              </a:defRPr>
            </a:pPr>
            <a:r>
              <a:t>*Integrates numerous supporting graphs, tables, charts, and performance data </a:t>
            </a:r>
          </a:p>
          <a:p>
            <a:pPr marL="43289" marR="43289" defTabSz="914400">
              <a:lnSpc>
                <a:spcPct val="80000"/>
              </a:lnSpc>
              <a:spcBef>
                <a:spcPts val="300"/>
              </a:spcBef>
              <a:buClr>
                <a:srgbClr val="000000"/>
              </a:buClr>
              <a:buFont typeface="Times New Roman"/>
              <a:defRPr sz="900">
                <a:uFill>
                  <a:solidFill>
                    <a:srgbClr val="000000"/>
                  </a:solidFill>
                </a:uFill>
                <a:latin typeface="Times New Roman"/>
                <a:ea typeface="Times New Roman"/>
                <a:cs typeface="Times New Roman"/>
                <a:sym typeface="Times New Roman"/>
              </a:defRPr>
            </a:pPr>
            <a:r>
              <a:t>*Supplies an extensive annotated bibliography of citations and literature sources </a:t>
            </a:r>
          </a:p>
          <a:p>
            <a:pPr marL="43289" marR="43289" defTabSz="914400">
              <a:lnSpc>
                <a:spcPct val="80000"/>
              </a:lnSpc>
              <a:spcBef>
                <a:spcPts val="300"/>
              </a:spcBef>
              <a:buClr>
                <a:srgbClr val="000000"/>
              </a:buClr>
              <a:buFont typeface="Times New Roman"/>
              <a:defRPr sz="900">
                <a:uFill>
                  <a:solidFill>
                    <a:srgbClr val="000000"/>
                  </a:solidFill>
                </a:uFill>
                <a:latin typeface="Times New Roman"/>
                <a:ea typeface="Times New Roman"/>
                <a:cs typeface="Times New Roman"/>
                <a:sym typeface="Times New Roman"/>
              </a:defRPr>
            </a:pPr>
            <a:br>
              <a:rPr>
                <a:latin typeface="ＭＳ Ｐゴシック"/>
                <a:ea typeface="ＭＳ Ｐゴシック"/>
                <a:cs typeface="ＭＳ Ｐゴシック"/>
                <a:sym typeface="ＭＳ Ｐゴシック"/>
              </a:rPr>
            </a:br>
            <a:endParaRPr>
              <a:latin typeface="ＭＳ Ｐゴシック"/>
              <a:ea typeface="ＭＳ Ｐゴシック"/>
              <a:cs typeface="ＭＳ Ｐゴシック"/>
              <a:sym typeface="ＭＳ Ｐゴシック"/>
            </a:endParaRPr>
          </a:p>
        </p:txBody>
      </p:sp>
    </p:spTree>
    <p:extLst>
      <p:ext uri="{BB962C8B-B14F-4D97-AF65-F5344CB8AC3E}">
        <p14:creationId xmlns:p14="http://schemas.microsoft.com/office/powerpoint/2010/main" val="2354503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pPr marL="43289" marR="43289" defTabSz="914400">
              <a:spcBef>
                <a:spcPts val="300"/>
              </a:spcBef>
              <a:buClr>
                <a:srgbClr val="000000"/>
              </a:buClr>
              <a:buFont typeface="Times New Roman"/>
            </a:pPr>
            <a:r>
              <a:rPr sz="1000">
                <a:uFill>
                  <a:solidFill>
                    <a:srgbClr val="000000"/>
                  </a:solidFill>
                </a:uFill>
                <a:latin typeface="Times New Roman"/>
                <a:ea typeface="Times New Roman"/>
                <a:cs typeface="Times New Roman"/>
                <a:sym typeface="Times New Roman"/>
              </a:rPr>
              <a:t>From </a:t>
            </a:r>
            <a:r>
              <a:rPr sz="1000" b="1">
                <a:uFill>
                  <a:solidFill>
                    <a:srgbClr val="000000"/>
                  </a:solidFill>
                </a:uFill>
                <a:latin typeface="Times New Roman"/>
                <a:ea typeface="Times New Roman"/>
                <a:cs typeface="Times New Roman"/>
                <a:sym typeface="Times New Roman"/>
              </a:rPr>
              <a:t>Handbook of Fingerprint Recognition</a:t>
            </a:r>
            <a:r>
              <a:rPr sz="1000">
                <a:uFill>
                  <a:solidFill>
                    <a:srgbClr val="000000"/>
                  </a:solidFill>
                </a:uFill>
                <a:latin typeface="Times New Roman"/>
                <a:ea typeface="Times New Roman"/>
                <a:cs typeface="Times New Roman"/>
                <a:sym typeface="Times New Roman"/>
              </a:rPr>
              <a:t>, by </a:t>
            </a:r>
            <a:r>
              <a:rPr sz="1000" u="sng">
                <a:solidFill>
                  <a:srgbClr val="FF2734"/>
                </a:solidFill>
                <a:uFill>
                  <a:solidFill>
                    <a:srgbClr val="FF2734"/>
                  </a:solidFill>
                </a:uFill>
                <a:latin typeface="Times New Roman"/>
                <a:ea typeface="Times New Roman"/>
                <a:cs typeface="Times New Roman"/>
                <a:sym typeface="Times New Roman"/>
                <a:hlinkClick r:id="rId3"/>
              </a:rPr>
              <a:t>Davide Maltoni</a:t>
            </a:r>
            <a:r>
              <a:rPr sz="1000">
                <a:uFill>
                  <a:solidFill>
                    <a:srgbClr val="000000"/>
                  </a:solidFill>
                </a:uFill>
                <a:latin typeface="Times New Roman"/>
                <a:ea typeface="Times New Roman"/>
                <a:cs typeface="Times New Roman"/>
                <a:sym typeface="Times New Roman"/>
              </a:rPr>
              <a:t> (Editor), </a:t>
            </a:r>
            <a:r>
              <a:rPr sz="1000" u="sng">
                <a:solidFill>
                  <a:srgbClr val="FF2734"/>
                </a:solidFill>
                <a:uFill>
                  <a:solidFill>
                    <a:srgbClr val="FF2734"/>
                  </a:solidFill>
                </a:uFill>
                <a:latin typeface="Times New Roman"/>
                <a:ea typeface="Times New Roman"/>
                <a:cs typeface="Times New Roman"/>
                <a:sym typeface="Times New Roman"/>
                <a:hlinkClick r:id="rId4"/>
              </a:rPr>
              <a:t>Dario Maio</a:t>
            </a:r>
            <a:r>
              <a:rPr sz="1000">
                <a:uFill>
                  <a:solidFill>
                    <a:srgbClr val="000000"/>
                  </a:solidFill>
                </a:uFill>
                <a:latin typeface="Times New Roman"/>
                <a:ea typeface="Times New Roman"/>
                <a:cs typeface="Times New Roman"/>
                <a:sym typeface="Times New Roman"/>
              </a:rPr>
              <a:t>, </a:t>
            </a:r>
            <a:r>
              <a:rPr sz="1000" u="sng">
                <a:solidFill>
                  <a:srgbClr val="FF2734"/>
                </a:solidFill>
                <a:uFill>
                  <a:solidFill>
                    <a:srgbClr val="FF2734"/>
                  </a:solidFill>
                </a:uFill>
                <a:latin typeface="Times New Roman"/>
                <a:ea typeface="Times New Roman"/>
                <a:cs typeface="Times New Roman"/>
                <a:sym typeface="Times New Roman"/>
                <a:hlinkClick r:id="rId5"/>
              </a:rPr>
              <a:t>Anil K. Jain</a:t>
            </a:r>
            <a:r>
              <a:rPr sz="1000">
                <a:uFill>
                  <a:solidFill>
                    <a:srgbClr val="000000"/>
                  </a:solidFill>
                </a:uFill>
                <a:latin typeface="Times New Roman"/>
                <a:ea typeface="Times New Roman"/>
                <a:cs typeface="Times New Roman"/>
                <a:sym typeface="Times New Roman"/>
              </a:rPr>
              <a:t>, </a:t>
            </a:r>
            <a:r>
              <a:rPr sz="1000" u="sng">
                <a:solidFill>
                  <a:srgbClr val="FF2734"/>
                </a:solidFill>
                <a:uFill>
                  <a:solidFill>
                    <a:srgbClr val="FF2734"/>
                  </a:solidFill>
                </a:uFill>
                <a:latin typeface="Times New Roman"/>
                <a:ea typeface="Times New Roman"/>
                <a:cs typeface="Times New Roman"/>
                <a:sym typeface="Times New Roman"/>
                <a:hlinkClick r:id="rId6"/>
              </a:rPr>
              <a:t>Salil Prabhakar</a:t>
            </a:r>
            <a:r>
              <a:rPr sz="1000">
                <a:uFill>
                  <a:solidFill>
                    <a:srgbClr val="000000"/>
                  </a:solidFill>
                </a:uFill>
                <a:latin typeface="Times New Roman"/>
                <a:ea typeface="Times New Roman"/>
                <a:cs typeface="Times New Roman"/>
                <a:sym typeface="Times New Roman"/>
              </a:rPr>
              <a:t> </a:t>
            </a:r>
            <a:br>
              <a:rPr sz="1000">
                <a:uFill>
                  <a:solidFill>
                    <a:srgbClr val="000000"/>
                  </a:solidFill>
                </a:uFill>
                <a:latin typeface="ＭＳ Ｐゴシック"/>
                <a:ea typeface="ＭＳ Ｐゴシック"/>
                <a:cs typeface="ＭＳ Ｐゴシック"/>
                <a:sym typeface="ＭＳ Ｐゴシック"/>
              </a:rPr>
            </a:br>
            <a:r>
              <a:rPr sz="1000">
                <a:uFill>
                  <a:solidFill>
                    <a:srgbClr val="000000"/>
                  </a:solidFill>
                </a:uFill>
                <a:latin typeface="Times New Roman"/>
                <a:ea typeface="Times New Roman"/>
                <a:cs typeface="Times New Roman"/>
                <a:sym typeface="Times New Roman"/>
              </a:rPr>
              <a:t>:</a:t>
            </a:r>
          </a:p>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Human fingerprints have been discovered on a large number of archaeological artifacts and historical items (see Figure 1.8 for some examples). Although these findings provide evidence to show that ancient people were aware of the individuality of fingerprints, such awareness does not appear to have any scientific basis.  </a:t>
            </a:r>
          </a:p>
        </p:txBody>
      </p:sp>
    </p:spTree>
    <p:extLst>
      <p:ext uri="{BB962C8B-B14F-4D97-AF65-F5344CB8AC3E}">
        <p14:creationId xmlns:p14="http://schemas.microsoft.com/office/powerpoint/2010/main" val="1437084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lvl1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lvl1pPr>
          </a:lstStyle>
          <a:p>
            <a:r>
              <a:t>It was not until the late sixteenth century that the modern scientific fingerprint technique was first initiated.  In 1684, the English plant morphologist, Nehemiah Grew, published the first scientific paper reporting his systematic study on the ridge, furrow, and pore structure in fingerprints</a:t>
            </a:r>
          </a:p>
        </p:txBody>
      </p:sp>
    </p:spTree>
    <p:extLst>
      <p:ext uri="{BB962C8B-B14F-4D97-AF65-F5344CB8AC3E}">
        <p14:creationId xmlns:p14="http://schemas.microsoft.com/office/powerpoint/2010/main" val="305306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noRot="1" noChangeAspect="1"/>
          </p:cNvSpPr>
          <p:nvPr>
            <p:ph type="sldImg"/>
          </p:nvPr>
        </p:nvSpPr>
        <p:spPr>
          <a:prstGeom prst="rect">
            <a:avLst/>
          </a:prstGeom>
        </p:spPr>
        <p:txBody>
          <a:bodyPr/>
          <a:lstStyle/>
          <a:p>
            <a:endParaRPr/>
          </a:p>
        </p:txBody>
      </p:sp>
      <p:sp>
        <p:nvSpPr>
          <p:cNvPr id="249" name="Shape 249"/>
          <p:cNvSpPr>
            <a:spLocks noGrp="1"/>
          </p:cNvSpPr>
          <p:nvPr>
            <p:ph type="body" sz="quarter" idx="1"/>
          </p:nvPr>
        </p:nvSpPr>
        <p:spPr>
          <a:prstGeom prst="rect">
            <a:avLst/>
          </a:prstGeom>
        </p:spPr>
        <p:txBody>
          <a:bodyPr/>
          <a:lstStyle/>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[Jain &amp; Pankanti:] </a:t>
            </a:r>
          </a:p>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Over the last decade, many novel techniques have been developed to acquire fingerprints without the use of ink. These scanners are known as the “livescan” fingerprint scanners. The basic principle in these inkless methods is to sense the ridges and valleys on a finger when the finger is in contact with the surface of the scanner. </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most popular technology to obtain a live-scan fingerprint image is based on the optical frustrated total internal reflection (FTIR) concept [18]. When a finger is placed on one side of a glass platen (prism), ridges of the finger are in contact with the platen, while the valleys of the finger are not in contact with the platen. The rest of the imaging system essentially consists of an assembly of an LED light source and a CCD camera placed on the other side of the glass platen. The laser light source illuminates the glass at a certain angle and the camera is placed such that it can capture the laser light reflected from the glass. The light which is incident on the plate at the glass surface touched by the ridges is randomly scattered while the light incident at the glass surface corresponding to valleys suffers total internal reflection, resulting in a corresponding fingerprint image on the imaging plane of the CCD. An example of live-scan fingerprint is shown in Figure 4 (b). Figure 5 shows a FTIR fingerprint scanner. Typically, an optical live-scan fingerprint scanner images span an area which is approximately </a:t>
            </a:r>
          </a:p>
        </p:txBody>
      </p:sp>
    </p:spTree>
    <p:extLst>
      <p:ext uri="{BB962C8B-B14F-4D97-AF65-F5344CB8AC3E}">
        <p14:creationId xmlns:p14="http://schemas.microsoft.com/office/powerpoint/2010/main" val="2490655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[Jain &amp; Pankanti:] </a:t>
            </a:r>
          </a:p>
          <a:p>
            <a:pPr marL="500489" marR="43289" defTabSz="914400">
              <a:spcBef>
                <a:spcPts val="300"/>
              </a:spcBef>
              <a:buClr>
                <a:srgbClr val="000000"/>
              </a:buClr>
              <a:buFont typeface="Times New Roman"/>
            </a:pPr>
            <a:r>
              <a:rPr sz="1000">
                <a:uFill>
                  <a:solidFill>
                    <a:srgbClr val="000000"/>
                  </a:solidFill>
                </a:uFill>
                <a:latin typeface="Times New Roman"/>
                <a:ea typeface="Times New Roman"/>
                <a:cs typeface="Times New Roman"/>
                <a:sym typeface="Times New Roman"/>
              </a:rPr>
              <a:t>CMOS capacitance [17]: The ridges and valleys of a finger create different charge accumulations when</a:t>
            </a:r>
          </a:p>
          <a:p>
            <a:pPr marL="500489" marR="43289" defTabSz="914400">
              <a:spcBef>
                <a:spcPts val="300"/>
              </a:spcBef>
              <a:buClr>
                <a:srgbClr val="000000"/>
              </a:buClr>
              <a:buFont typeface="Times New Roman"/>
            </a:pPr>
            <a:r>
              <a:rPr sz="1000">
                <a:uFill>
                  <a:solidFill>
                    <a:srgbClr val="000000"/>
                  </a:solidFill>
                </a:uFill>
                <a:latin typeface="Times New Roman"/>
                <a:ea typeface="Times New Roman"/>
                <a:cs typeface="Times New Roman"/>
                <a:sym typeface="Times New Roman"/>
              </a:rPr>
              <a:t>the finger touches a CMOS chip grid. With suitable electronics, the charge is converted to a pixel value.</a:t>
            </a:r>
          </a:p>
          <a:p>
            <a:pPr marL="500489" marR="43289" defTabSz="914400">
              <a:spcBef>
                <a:spcPts val="300"/>
              </a:spcBef>
              <a:buClr>
                <a:srgbClr val="000000"/>
              </a:buClr>
              <a:buFont typeface="Times New Roman"/>
            </a:pPr>
            <a:r>
              <a:rPr sz="1000">
                <a:uFill>
                  <a:solidFill>
                    <a:srgbClr val="000000"/>
                  </a:solidFill>
                </a:uFill>
                <a:latin typeface="Times New Roman"/>
                <a:ea typeface="Times New Roman"/>
                <a:cs typeface="Times New Roman"/>
                <a:sym typeface="Times New Roman"/>
              </a:rPr>
              <a:t>Normally at 500 dpi these scanners provide about 0.5” </a:t>
            </a:r>
            <a:r>
              <a:rPr sz="1000">
                <a:uFill>
                  <a:solidFill>
                    <a:srgbClr val="000000"/>
                  </a:solidFill>
                </a:uFill>
                <a:latin typeface="Arial"/>
                <a:ea typeface="Arial"/>
                <a:cs typeface="Arial"/>
                <a:sym typeface="Arial"/>
              </a:rPr>
              <a:t> </a:t>
            </a:r>
            <a:r>
              <a:rPr sz="1000">
                <a:uFill>
                  <a:solidFill>
                    <a:srgbClr val="000000"/>
                  </a:solidFill>
                </a:uFill>
                <a:latin typeface="Times New Roman"/>
                <a:ea typeface="Times New Roman"/>
                <a:cs typeface="Times New Roman"/>
                <a:sym typeface="Times New Roman"/>
              </a:rPr>
              <a:t>0.5” of scan area. This can be a problem as the</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two images acquired at two different times may have very little overlap. They also tend to be affected by</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skin dryness and wetness. In addition, these devices are sensitive to electrostatic discharge.</a:t>
            </a:r>
          </a:p>
        </p:txBody>
      </p:sp>
    </p:spTree>
    <p:extLst>
      <p:ext uri="{BB962C8B-B14F-4D97-AF65-F5344CB8AC3E}">
        <p14:creationId xmlns:p14="http://schemas.microsoft.com/office/powerpoint/2010/main" val="219831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[Jain &amp; Pankanti:] </a:t>
            </a:r>
          </a:p>
          <a:p>
            <a:pPr marL="500489" marR="43289" defTabSz="914400">
              <a:spcBef>
                <a:spcPts val="300"/>
              </a:spcBef>
              <a:buClr>
                <a:srgbClr val="000000"/>
              </a:buClr>
              <a:buFont typeface="Times New Roman"/>
            </a:pPr>
            <a:r>
              <a:rPr sz="1000">
                <a:uFill>
                  <a:solidFill>
                    <a:srgbClr val="000000"/>
                  </a:solidFill>
                </a:uFill>
                <a:latin typeface="Times New Roman"/>
                <a:ea typeface="Times New Roman"/>
                <a:cs typeface="Times New Roman"/>
                <a:sym typeface="Times New Roman"/>
              </a:rPr>
              <a:t>CMOS capacitance [17]: The ridges and valleys of a finger create different charge accumulations when</a:t>
            </a:r>
          </a:p>
          <a:p>
            <a:pPr marL="500489" marR="43289" defTabSz="914400">
              <a:spcBef>
                <a:spcPts val="300"/>
              </a:spcBef>
              <a:buClr>
                <a:srgbClr val="000000"/>
              </a:buClr>
              <a:buFont typeface="Times New Roman"/>
            </a:pPr>
            <a:r>
              <a:rPr sz="1000">
                <a:uFill>
                  <a:solidFill>
                    <a:srgbClr val="000000"/>
                  </a:solidFill>
                </a:uFill>
                <a:latin typeface="Times New Roman"/>
                <a:ea typeface="Times New Roman"/>
                <a:cs typeface="Times New Roman"/>
                <a:sym typeface="Times New Roman"/>
              </a:rPr>
              <a:t>the finger touches a CMOS chip grid. With suitable electronics, the charge is converted to a pixel value.</a:t>
            </a:r>
          </a:p>
          <a:p>
            <a:pPr marL="500489" marR="43289" defTabSz="914400">
              <a:spcBef>
                <a:spcPts val="300"/>
              </a:spcBef>
              <a:buClr>
                <a:srgbClr val="000000"/>
              </a:buClr>
              <a:buFont typeface="Times New Roman"/>
            </a:pPr>
            <a:r>
              <a:rPr sz="1000">
                <a:uFill>
                  <a:solidFill>
                    <a:srgbClr val="000000"/>
                  </a:solidFill>
                </a:uFill>
                <a:latin typeface="Times New Roman"/>
                <a:ea typeface="Times New Roman"/>
                <a:cs typeface="Times New Roman"/>
                <a:sym typeface="Times New Roman"/>
              </a:rPr>
              <a:t>Normally at 500 dpi these scanners provide about 0.5” </a:t>
            </a:r>
            <a:r>
              <a:rPr sz="1000">
                <a:uFill>
                  <a:solidFill>
                    <a:srgbClr val="000000"/>
                  </a:solidFill>
                </a:uFill>
                <a:latin typeface="Arial"/>
                <a:ea typeface="Arial"/>
                <a:cs typeface="Arial"/>
                <a:sym typeface="Arial"/>
              </a:rPr>
              <a:t> </a:t>
            </a:r>
            <a:r>
              <a:rPr sz="1000">
                <a:uFill>
                  <a:solidFill>
                    <a:srgbClr val="000000"/>
                  </a:solidFill>
                </a:uFill>
                <a:latin typeface="Times New Roman"/>
                <a:ea typeface="Times New Roman"/>
                <a:cs typeface="Times New Roman"/>
                <a:sym typeface="Times New Roman"/>
              </a:rPr>
              <a:t>0.5” of scan area. This can be a problem as the</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two images acquired at two different times may have very little overlap. They also tend to be affected by</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skin dryness and wetness. In addition, these devices are sensitive to electrostatic discharge.</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Thermal [21]: The pyro-electric material in the sensor measures temperature changes as the finger is</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swiped over the scanner and produces an image. This technology is claimed to overcome the dry and wet</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skin issues in the optical scanners and can sustain higher static discharge. However, the images are not</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rich in gray values.</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Ultrasound [5]: An ultrasonic beam is scanned across the fingerprint surface to measure the ridge depth</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from the reflected signal. Skin conditions such as dry, wet and oil on the skin do not affect the imaging</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and the images better reflect the actual ridge topography. However, these units tend to very bulky and</a:t>
            </a:r>
          </a:p>
          <a:p>
            <a:pPr marL="5004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require larger scanning time than the optical scanners.</a:t>
            </a:r>
          </a:p>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Recently non-contact [2] fingerprint scanners have been announced to avoid problems related touching a surface for scanning the fingerprint.</a:t>
            </a:r>
          </a:p>
        </p:txBody>
      </p:sp>
    </p:spTree>
    <p:extLst>
      <p:ext uri="{BB962C8B-B14F-4D97-AF65-F5344CB8AC3E}">
        <p14:creationId xmlns:p14="http://schemas.microsoft.com/office/powerpoint/2010/main" val="376673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sensors by DELSY and Infineon are chip-based.</a:t>
            </a:r>
          </a:p>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A picture of an ultrasound fingerprint sensor [by UltraScan] was not available.</a:t>
            </a:r>
          </a:p>
        </p:txBody>
      </p:sp>
    </p:spTree>
    <p:extLst>
      <p:ext uri="{BB962C8B-B14F-4D97-AF65-F5344CB8AC3E}">
        <p14:creationId xmlns:p14="http://schemas.microsoft.com/office/powerpoint/2010/main" val="3523415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marL="43289" marR="43289"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lvl1pPr>
          </a:lstStyle>
          <a:p>
            <a:r>
              <a:t>The sensor by Authentec is chip-based.</a:t>
            </a:r>
          </a:p>
        </p:txBody>
      </p:sp>
    </p:spTree>
    <p:extLst>
      <p:ext uri="{BB962C8B-B14F-4D97-AF65-F5344CB8AC3E}">
        <p14:creationId xmlns:p14="http://schemas.microsoft.com/office/powerpoint/2010/main" val="3799854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marL="43289" marR="43289" defTabSz="914400">
              <a:spcBef>
                <a:spcPts val="300"/>
              </a:spcBef>
              <a:buClr>
                <a:srgbClr val="000000"/>
              </a:buClr>
              <a:buFont typeface="Times New Roman"/>
            </a:pPr>
            <a:r>
              <a:rPr sz="1000">
                <a:uFill>
                  <a:solidFill>
                    <a:srgbClr val="000000"/>
                  </a:solidFill>
                </a:uFill>
                <a:latin typeface="Times New Roman"/>
                <a:ea typeface="Times New Roman"/>
                <a:cs typeface="Times New Roman"/>
                <a:sym typeface="Times New Roman"/>
              </a:rPr>
              <a:t>BioMouse</a:t>
            </a:r>
            <a:r>
              <a:rPr sz="1600">
                <a:uFill>
                  <a:solidFill>
                    <a:srgbClr val="000000"/>
                  </a:solidFill>
                </a:uFill>
                <a:latin typeface="Arial Rounded MT Bold"/>
                <a:ea typeface="Arial Rounded MT Bold"/>
                <a:cs typeface="Arial Rounded MT Bold"/>
                <a:sym typeface="Arial Rounded MT Bold"/>
              </a:rPr>
              <a:t>™ </a:t>
            </a:r>
            <a:r>
              <a:rPr sz="1000">
                <a:uFill>
                  <a:solidFill>
                    <a:srgbClr val="000000"/>
                  </a:solidFill>
                </a:uFill>
                <a:latin typeface="Arial Rounded MT Bold"/>
                <a:ea typeface="Arial Rounded MT Bold"/>
                <a:cs typeface="Arial Rounded MT Bold"/>
                <a:sym typeface="Arial Rounded MT Bold"/>
              </a:rPr>
              <a:t>Plus:</a:t>
            </a:r>
          </a:p>
          <a:p>
            <a:pPr marL="43289" marR="43289" defTabSz="914400">
              <a:spcBef>
                <a:spcPts val="300"/>
              </a:spcBef>
              <a:buClr>
                <a:srgbClr val="000000"/>
              </a:buClr>
              <a:buFont typeface="Arial Rounded MT Bold"/>
              <a:defRPr sz="1000">
                <a:uFill>
                  <a:solidFill>
                    <a:srgbClr val="000000"/>
                  </a:solidFill>
                </a:uFill>
                <a:latin typeface="Arial Rounded MT Bold"/>
                <a:ea typeface="Arial Rounded MT Bold"/>
                <a:cs typeface="Arial Rounded MT Bold"/>
                <a:sym typeface="Arial Rounded MT Bold"/>
              </a:defRPr>
            </a:pPr>
            <a:r>
              <a:t>integrated smartcard reader and fingerprint sensor</a:t>
            </a:r>
          </a:p>
          <a:p>
            <a:pPr marL="43289" marR="43289" defTabSz="914400">
              <a:spcBef>
                <a:spcPts val="300"/>
              </a:spcBef>
              <a:buClr>
                <a:srgbClr val="000000"/>
              </a:buClr>
              <a:buFont typeface="Arial Rounded MT Bold"/>
              <a:defRPr sz="1000">
                <a:uFill>
                  <a:solidFill>
                    <a:srgbClr val="000000"/>
                  </a:solidFill>
                </a:uFill>
                <a:latin typeface="Arial Rounded MT Bold"/>
                <a:ea typeface="Arial Rounded MT Bold"/>
                <a:cs typeface="Arial Rounded MT Bold"/>
                <a:sym typeface="Arial Rounded MT Bold"/>
              </a:defRPr>
            </a:pPr>
            <a:endParaRPr/>
          </a:p>
          <a:p>
            <a:pPr marL="43289" marR="43289" defTabSz="914400">
              <a:spcBef>
                <a:spcPts val="300"/>
              </a:spcBef>
              <a:buClr>
                <a:srgbClr val="000000"/>
              </a:buClr>
              <a:buFont typeface="Arial Rounded MT Bold"/>
              <a:defRPr sz="1000">
                <a:uFill>
                  <a:solidFill>
                    <a:srgbClr val="000000"/>
                  </a:solidFill>
                </a:uFill>
                <a:latin typeface="Arial Rounded MT Bold"/>
                <a:ea typeface="Arial Rounded MT Bold"/>
                <a:cs typeface="Arial Rounded MT Bold"/>
                <a:sym typeface="Arial Rounded MT Bold"/>
              </a:defRPr>
            </a:pPr>
            <a:r>
              <a:t>ID Mouse:</a:t>
            </a:r>
          </a:p>
          <a:p>
            <a:pPr marL="43289" marR="43289" defTabSz="914400">
              <a:spcBef>
                <a:spcPts val="300"/>
              </a:spcBef>
              <a:buClr>
                <a:srgbClr val="000000"/>
              </a:buClr>
              <a:buFont typeface="Arial Rounded MT Bold"/>
              <a:defRPr sz="1000">
                <a:uFill>
                  <a:solidFill>
                    <a:srgbClr val="000000"/>
                  </a:solidFill>
                </a:uFill>
                <a:latin typeface="Arial Rounded MT Bold"/>
                <a:ea typeface="Arial Rounded MT Bold"/>
                <a:cs typeface="Arial Rounded MT Bold"/>
                <a:sym typeface="Arial Rounded MT Bold"/>
              </a:defRPr>
            </a:pPr>
            <a:r>
              <a:t>mouse with fingerprint sensor</a:t>
            </a:r>
          </a:p>
        </p:txBody>
      </p:sp>
    </p:spTree>
    <p:extLst>
      <p:ext uri="{BB962C8B-B14F-4D97-AF65-F5344CB8AC3E}">
        <p14:creationId xmlns:p14="http://schemas.microsoft.com/office/powerpoint/2010/main" val="1697025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GB"/>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GB"/>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0" name="Title Text"/>
          <p:cNvSpPr txBox="1">
            <a:spLocks noGrp="1"/>
          </p:cNvSpPr>
          <p:nvPr>
            <p:ph type="title"/>
          </p:nvPr>
        </p:nvSpPr>
        <p:spPr>
          <a:xfrm>
            <a:off x="338667" y="-229076"/>
            <a:ext cx="11514667" cy="1714501"/>
          </a:xfrm>
          <a:prstGeom prst="rect">
            <a:avLst/>
          </a:prstGeom>
        </p:spPr>
        <p:txBody>
          <a:bodyPr/>
          <a:lstStyle/>
          <a:p>
            <a:r>
              <a:t>Title Text</a:t>
            </a:r>
          </a:p>
        </p:txBody>
      </p:sp>
      <p:sp>
        <p:nvSpPr>
          <p:cNvPr id="41" name="Body Level One…"/>
          <p:cNvSpPr txBox="1">
            <a:spLocks noGrp="1"/>
          </p:cNvSpPr>
          <p:nvPr>
            <p:ph type="body" idx="1"/>
          </p:nvPr>
        </p:nvSpPr>
        <p:spPr>
          <a:xfrm>
            <a:off x="467154" y="1667715"/>
            <a:ext cx="11514668" cy="4102101"/>
          </a:xfrm>
          <a:prstGeom prst="rect">
            <a:avLst/>
          </a:prstGeom>
        </p:spPr>
        <p:txBody>
          <a:bodyPr/>
          <a:lstStyle>
            <a:lvl1pPr>
              <a:lnSpc>
                <a:spcPct val="100000"/>
              </a:lnSpc>
              <a:defRPr sz="1800">
                <a:solidFill>
                  <a:srgbClr val="535353"/>
                </a:solidFill>
              </a:defRPr>
            </a:lvl1pPr>
            <a:lvl2pPr>
              <a:lnSpc>
                <a:spcPct val="100000"/>
              </a:lnSpc>
              <a:defRPr sz="1800">
                <a:solidFill>
                  <a:srgbClr val="535353"/>
                </a:solidFill>
              </a:defRPr>
            </a:lvl2pPr>
            <a:lvl3pPr>
              <a:lnSpc>
                <a:spcPct val="100000"/>
              </a:lnSpc>
              <a:defRPr sz="1800">
                <a:solidFill>
                  <a:srgbClr val="535353"/>
                </a:solidFill>
              </a:defRPr>
            </a:lvl3pPr>
            <a:lvl4pPr>
              <a:lnSpc>
                <a:spcPct val="100000"/>
              </a:lnSpc>
              <a:defRPr sz="1800">
                <a:solidFill>
                  <a:srgbClr val="535353"/>
                </a:solidFill>
              </a:defRPr>
            </a:lvl4pPr>
            <a:lvl5pPr>
              <a:lnSpc>
                <a:spcPct val="100000"/>
              </a:lnSpc>
              <a:defRPr sz="18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178450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prstGeom prst="rect">
            <a:avLst/>
          </a:prstGeom>
        </p:spPr>
        <p:txBody>
          <a:body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750729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42" name="Image"/>
          <p:cNvSpPr>
            <a:spLocks noGrp="1"/>
          </p:cNvSpPr>
          <p:nvPr>
            <p:ph type="pic" sz="quarter" idx="13"/>
          </p:nvPr>
        </p:nvSpPr>
        <p:spPr>
          <a:xfrm>
            <a:off x="7264401" y="2006600"/>
            <a:ext cx="3631407" cy="4603874"/>
          </a:xfrm>
          <a:prstGeom prst="rect">
            <a:avLst/>
          </a:prstGeom>
        </p:spPr>
        <p:txBody>
          <a:bodyPr lIns="91439" tIns="45719" rIns="91439" bIns="45719" anchor="t"/>
          <a:lstStyle/>
          <a:p>
            <a:endParaRPr/>
          </a:p>
        </p:txBody>
      </p:sp>
      <p:sp>
        <p:nvSpPr>
          <p:cNvPr id="143" name="Title Text"/>
          <p:cNvSpPr txBox="1">
            <a:spLocks noGrp="1"/>
          </p:cNvSpPr>
          <p:nvPr>
            <p:ph type="title"/>
          </p:nvPr>
        </p:nvSpPr>
        <p:spPr>
          <a:prstGeom prst="rect">
            <a:avLst/>
          </a:prstGeom>
        </p:spPr>
        <p:txBody>
          <a:bodyPr/>
          <a:lstStyle/>
          <a:p>
            <a:r>
              <a:t>Title Text</a:t>
            </a:r>
          </a:p>
        </p:txBody>
      </p:sp>
      <p:sp>
        <p:nvSpPr>
          <p:cNvPr id="144" name="Body Level One…"/>
          <p:cNvSpPr txBox="1">
            <a:spLocks noGrp="1"/>
          </p:cNvSpPr>
          <p:nvPr>
            <p:ph type="body" sz="half" idx="1"/>
          </p:nvPr>
        </p:nvSpPr>
        <p:spPr>
          <a:xfrm>
            <a:off x="338667" y="2235200"/>
            <a:ext cx="5537200" cy="4102100"/>
          </a:xfrm>
          <a:prstGeom prst="rect">
            <a:avLst/>
          </a:prstGeom>
        </p:spPr>
        <p:txBody>
          <a:bodyPr/>
          <a:lstStyle>
            <a:lvl1pPr marL="171450" indent="-171450">
              <a:lnSpc>
                <a:spcPct val="100000"/>
              </a:lnSpc>
              <a:defRPr sz="1800">
                <a:solidFill>
                  <a:srgbClr val="535353"/>
                </a:solidFill>
              </a:defRPr>
            </a:lvl1pPr>
            <a:lvl2pPr marL="488950" indent="-171450">
              <a:lnSpc>
                <a:spcPct val="100000"/>
              </a:lnSpc>
              <a:defRPr sz="1800">
                <a:solidFill>
                  <a:srgbClr val="535353"/>
                </a:solidFill>
              </a:defRPr>
            </a:lvl2pPr>
            <a:lvl3pPr marL="806450" indent="-171450">
              <a:lnSpc>
                <a:spcPct val="100000"/>
              </a:lnSpc>
              <a:defRPr sz="1800">
                <a:solidFill>
                  <a:srgbClr val="535353"/>
                </a:solidFill>
              </a:defRPr>
            </a:lvl3pPr>
            <a:lvl4pPr marL="1123950" indent="-171450">
              <a:lnSpc>
                <a:spcPct val="100000"/>
              </a:lnSpc>
              <a:defRPr sz="1800">
                <a:solidFill>
                  <a:srgbClr val="535353"/>
                </a:solidFill>
              </a:defRPr>
            </a:lvl4pPr>
            <a:lvl5pPr marL="1441450" indent="-171450">
              <a:lnSpc>
                <a:spcPct val="100000"/>
              </a:lnSpc>
              <a:defRPr sz="18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2811330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E8396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133" b="0" i="0" u="heavy">
                <a:solidFill>
                  <a:srgbClr val="1C5E9E"/>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08170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21325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CB718FFC-AEDE-7140-9292-9773BC85F9A4}" type="datetime1">
              <a:rPr lang="en-US" smtClean="0"/>
              <a:t>2/26/20</a:t>
            </a:fld>
            <a:endParaRPr lang="nl-NL"/>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321AA0E6-F4FD-CF47-AC2D-46AE81849B66}" type="datetime1">
              <a:rPr lang="en-US" smtClean="0"/>
              <a:t>2/26/20</a:t>
            </a:fld>
            <a:endParaRPr lang="nl-NL"/>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ijdelijke aanduiding voor datum 3"/>
          <p:cNvSpPr>
            <a:spLocks noGrp="1"/>
          </p:cNvSpPr>
          <p:nvPr>
            <p:ph type="dt" sz="half" idx="10"/>
          </p:nvPr>
        </p:nvSpPr>
        <p:spPr/>
        <p:txBody>
          <a:bodyPr/>
          <a:lstStyle/>
          <a:p>
            <a:fld id="{42524CA0-A7FD-344C-809F-C1EC5C6141AD}" type="datetime1">
              <a:rPr lang="en-US" smtClean="0"/>
              <a:t>2/26/20</a:t>
            </a:fld>
            <a:endParaRPr lang="nl-NL"/>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GB"/>
              <a:t>Click to edit Master title style</a:t>
            </a:r>
            <a:endParaRPr lang="nl-NL"/>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GB"/>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Tijdelijke aanduiding voor datum 3"/>
          <p:cNvSpPr>
            <a:spLocks noGrp="1"/>
          </p:cNvSpPr>
          <p:nvPr>
            <p:ph type="dt" sz="half" idx="10"/>
          </p:nvPr>
        </p:nvSpPr>
        <p:spPr/>
        <p:txBody>
          <a:bodyPr/>
          <a:lstStyle/>
          <a:p>
            <a:fld id="{16EF6EF7-7E5A-0548-A04F-449117880B59}" type="datetime1">
              <a:rPr lang="en-US" smtClean="0"/>
              <a:t>2/26/20</a:t>
            </a:fld>
            <a:endParaRPr lang="nl-NL" dirty="0"/>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GB"/>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GB"/>
              <a:t>Click icon to add picture</a:t>
            </a:r>
            <a:endParaRPr lang="nl-NL"/>
          </a:p>
        </p:txBody>
      </p:sp>
    </p:spTree>
    <p:extLst>
      <p:ext uri="{BB962C8B-B14F-4D97-AF65-F5344CB8AC3E}">
        <p14:creationId xmlns:p14="http://schemas.microsoft.com/office/powerpoint/2010/main" val="952148524"/>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GB"/>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Tijdelijke aanduiding voor datum 3"/>
          <p:cNvSpPr>
            <a:spLocks noGrp="1"/>
          </p:cNvSpPr>
          <p:nvPr>
            <p:ph type="dt" sz="half" idx="10"/>
          </p:nvPr>
        </p:nvSpPr>
        <p:spPr/>
        <p:txBody>
          <a:bodyPr/>
          <a:lstStyle/>
          <a:p>
            <a:fld id="{84CACE95-1D41-2347-A91F-6DC0125D1BFB}" type="datetime1">
              <a:rPr lang="en-US" smtClean="0"/>
              <a:t>2/26/20</a:t>
            </a:fld>
            <a:endParaRPr lang="nl-NL" dirty="0"/>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GB"/>
              <a:t>Click icon to add picture</a:t>
            </a:r>
            <a:endParaRPr lang="nl-NL"/>
          </a:p>
        </p:txBody>
      </p:sp>
    </p:spTree>
  </p:cSld>
  <p:clrMapOvr>
    <a:masterClrMapping/>
  </p:clrMapOvr>
  <p:extLst>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39A41C61-AE42-A14F-8DC1-FCD376AFF53D}" type="datetime1">
              <a:rPr lang="en-US" smtClean="0"/>
              <a:t>2/26/20</a:t>
            </a:fld>
            <a:endParaRPr lang="nl-NL"/>
          </a:p>
        </p:txBody>
      </p:sp>
      <p:sp>
        <p:nvSpPr>
          <p:cNvPr id="6" name="Tijdelijke aanduiding voor voettekst 5"/>
          <p:cNvSpPr>
            <a:spLocks noGrp="1"/>
          </p:cNvSpPr>
          <p:nvPr>
            <p:ph type="ftr" sz="quarter" idx="11"/>
          </p:nvPr>
        </p:nvSpPr>
        <p:spPr/>
        <p:txBody>
          <a:bodyPr/>
          <a:lstStyle/>
          <a:p>
            <a:r>
              <a:rPr lang="en-US"/>
              <a:t>Faculty of Engineering Sciences, ESAT-PSI</a:t>
            </a:r>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2" name="Titel 1"/>
          <p:cNvSpPr>
            <a:spLocks noGrp="1"/>
          </p:cNvSpPr>
          <p:nvPr>
            <p:ph type="title"/>
          </p:nvPr>
        </p:nvSpPr>
        <p:spPr/>
        <p:txBody>
          <a:bodyPr/>
          <a:lstStyle/>
          <a:p>
            <a:r>
              <a:rPr lang="en-GB"/>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dirty="0"/>
          </a:p>
        </p:txBody>
      </p:sp>
      <p:sp>
        <p:nvSpPr>
          <p:cNvPr id="7" name="Tijdelijke aanduiding voor datum 6"/>
          <p:cNvSpPr>
            <a:spLocks noGrp="1"/>
          </p:cNvSpPr>
          <p:nvPr>
            <p:ph type="dt" sz="half" idx="10"/>
          </p:nvPr>
        </p:nvSpPr>
        <p:spPr/>
        <p:txBody>
          <a:bodyPr/>
          <a:lstStyle/>
          <a:p>
            <a:fld id="{23D01C33-DA11-1942-9EF7-DACF2DD5F071}" type="datetime1">
              <a:rPr lang="en-US" smtClean="0"/>
              <a:t>2/26/20</a:t>
            </a:fld>
            <a:endParaRPr lang="nl-NL" dirty="0"/>
          </a:p>
        </p:txBody>
      </p:sp>
      <p:sp>
        <p:nvSpPr>
          <p:cNvPr id="8" name="Tijdelijke aanduiding voor voettekst 7"/>
          <p:cNvSpPr>
            <a:spLocks noGrp="1"/>
          </p:cNvSpPr>
          <p:nvPr>
            <p:ph type="ftr" sz="quarter" idx="11"/>
          </p:nvPr>
        </p:nvSpPr>
        <p:spPr/>
        <p:txBody>
          <a:bodyPr/>
          <a:lstStyle/>
          <a:p>
            <a:r>
              <a:rPr lang="en-US"/>
              <a:t>Faculty of Engineering Sciences, ESAT-PSI</a:t>
            </a:r>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GB"/>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DF182AD4-6AC6-4449-9812-89C7D4B1CF4E}" type="datetime1">
              <a:rPr lang="en-US" smtClean="0"/>
              <a:t>2/26/20</a:t>
            </a:fld>
            <a:endParaRPr lang="nl-NL"/>
          </a:p>
        </p:txBody>
      </p:sp>
      <p:sp>
        <p:nvSpPr>
          <p:cNvPr id="4" name="Tijdelijke aanduiding voor voettekst 3"/>
          <p:cNvSpPr>
            <a:spLocks noGrp="1"/>
          </p:cNvSpPr>
          <p:nvPr>
            <p:ph type="ftr" sz="quarter" idx="11"/>
          </p:nvPr>
        </p:nvSpPr>
        <p:spPr/>
        <p:txBody>
          <a:bodyPr/>
          <a:lstStyle/>
          <a:p>
            <a:r>
              <a:rPr lang="en-US"/>
              <a:t>Faculty of Engineering Sciences, ESAT-PSI</a:t>
            </a:r>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GB"/>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514546B9-1B47-7D4B-9C27-90DE077EB065}" type="datetime1">
              <a:rPr lang="en-US" smtClean="0"/>
              <a:t>2/26/20</a:t>
            </a:fld>
            <a:endParaRPr lang="nl-NL"/>
          </a:p>
        </p:txBody>
      </p:sp>
      <p:sp>
        <p:nvSpPr>
          <p:cNvPr id="3" name="Tijdelijke aanduiding voor voettekst 2"/>
          <p:cNvSpPr>
            <a:spLocks noGrp="1"/>
          </p:cNvSpPr>
          <p:nvPr>
            <p:ph type="ftr" sz="quarter" idx="11"/>
          </p:nvPr>
        </p:nvSpPr>
        <p:spPr/>
        <p:txBody>
          <a:bodyPr/>
          <a:lstStyle/>
          <a:p>
            <a:r>
              <a:rPr lang="en-US"/>
              <a:t>Faculty of Engineering Sciences, ESAT-PSI</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GB"/>
              <a:t>Click to edit Master title style</a:t>
            </a:r>
            <a:endParaRPr lang="nl-NL" dirty="0"/>
          </a:p>
        </p:txBody>
      </p:sp>
      <p:sp>
        <p:nvSpPr>
          <p:cNvPr id="4" name="Tijdelijke aanduiding voor datum 3"/>
          <p:cNvSpPr>
            <a:spLocks noGrp="1"/>
          </p:cNvSpPr>
          <p:nvPr>
            <p:ph type="dt" sz="half" idx="10"/>
          </p:nvPr>
        </p:nvSpPr>
        <p:spPr/>
        <p:txBody>
          <a:bodyPr/>
          <a:lstStyle/>
          <a:p>
            <a:fld id="{BB55F821-7DA7-3143-AC3E-F809FF923B0F}" type="datetime1">
              <a:rPr lang="en-US" smtClean="0"/>
              <a:t>2/26/20</a:t>
            </a:fld>
            <a:endParaRPr lang="nl-NL" dirty="0"/>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B942E01D-832D-7045-A3C6-13AF32E5714A}" type="datetime1">
              <a:rPr lang="en-US" smtClean="0"/>
              <a:t>2/26/20</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a:t>Faculty of Engineering Sciences, ESAT-PSI</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 id="2147483698" r:id="rId10"/>
    <p:sldLayoutId id="2147483699" r:id="rId11"/>
    <p:sldLayoutId id="2147483700" r:id="rId12"/>
    <p:sldLayoutId id="2147483701" r:id="rId13"/>
    <p:sldLayoutId id="2147483702" r:id="rId14"/>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55B405AD-F703-8A4A-AD79-BB87B2ACFD03}" type="datetime1">
              <a:rPr lang="en-US" smtClean="0"/>
              <a:t>2/26/20</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a:t>Faculty of Engineering Sciences, ESAT-PSI</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5.xml"/><Relationship Id="rId4" Type="http://schemas.openxmlformats.org/officeDocument/2006/relationships/image" Target="../media/image24.tiff"/></Relationships>
</file>

<file path=ppt/slides/_rels/slide12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9.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3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3.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jp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s>
</file>

<file path=ppt/slides/_rels/slide15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png"/><Relationship Id="rId18" Type="http://schemas.openxmlformats.org/officeDocument/2006/relationships/image" Target="../media/image230.png"/><Relationship Id="rId26" Type="http://schemas.openxmlformats.org/officeDocument/2006/relationships/image" Target="../media/image238.png"/><Relationship Id="rId3" Type="http://schemas.openxmlformats.org/officeDocument/2006/relationships/image" Target="../media/image215.png"/><Relationship Id="rId21" Type="http://schemas.openxmlformats.org/officeDocument/2006/relationships/image" Target="../media/image233.png"/><Relationship Id="rId7" Type="http://schemas.openxmlformats.org/officeDocument/2006/relationships/image" Target="../media/image219.png"/><Relationship Id="rId12" Type="http://schemas.openxmlformats.org/officeDocument/2006/relationships/image" Target="../media/image224.png"/><Relationship Id="rId17" Type="http://schemas.openxmlformats.org/officeDocument/2006/relationships/image" Target="../media/image229.png"/><Relationship Id="rId25" Type="http://schemas.openxmlformats.org/officeDocument/2006/relationships/image" Target="../media/image237.png"/><Relationship Id="rId2" Type="http://schemas.openxmlformats.org/officeDocument/2006/relationships/image" Target="../media/image214.png"/><Relationship Id="rId16" Type="http://schemas.openxmlformats.org/officeDocument/2006/relationships/image" Target="../media/image228.png"/><Relationship Id="rId20" Type="http://schemas.openxmlformats.org/officeDocument/2006/relationships/image" Target="../media/image232.png"/><Relationship Id="rId29" Type="http://schemas.openxmlformats.org/officeDocument/2006/relationships/image" Target="../media/image241.png"/><Relationship Id="rId1" Type="http://schemas.openxmlformats.org/officeDocument/2006/relationships/slideLayout" Target="../slideLayouts/slideLayout13.xml"/><Relationship Id="rId6" Type="http://schemas.openxmlformats.org/officeDocument/2006/relationships/image" Target="../media/image218.png"/><Relationship Id="rId11" Type="http://schemas.openxmlformats.org/officeDocument/2006/relationships/image" Target="../media/image223.png"/><Relationship Id="rId24" Type="http://schemas.openxmlformats.org/officeDocument/2006/relationships/image" Target="../media/image236.png"/><Relationship Id="rId5" Type="http://schemas.openxmlformats.org/officeDocument/2006/relationships/image" Target="../media/image217.png"/><Relationship Id="rId15" Type="http://schemas.openxmlformats.org/officeDocument/2006/relationships/image" Target="../media/image227.png"/><Relationship Id="rId23" Type="http://schemas.openxmlformats.org/officeDocument/2006/relationships/image" Target="../media/image235.png"/><Relationship Id="rId28" Type="http://schemas.openxmlformats.org/officeDocument/2006/relationships/image" Target="../media/image240.png"/><Relationship Id="rId10" Type="http://schemas.openxmlformats.org/officeDocument/2006/relationships/image" Target="../media/image222.png"/><Relationship Id="rId19" Type="http://schemas.openxmlformats.org/officeDocument/2006/relationships/image" Target="../media/image231.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6.png"/><Relationship Id="rId22" Type="http://schemas.openxmlformats.org/officeDocument/2006/relationships/image" Target="../media/image234.png"/><Relationship Id="rId27" Type="http://schemas.openxmlformats.org/officeDocument/2006/relationships/image" Target="../media/image239.png"/></Relationships>
</file>

<file path=ppt/slides/_rels/slide153.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image" Target="../media/image242.png"/><Relationship Id="rId1" Type="http://schemas.openxmlformats.org/officeDocument/2006/relationships/slideLayout" Target="../slideLayouts/slideLayout14.xml"/><Relationship Id="rId6" Type="http://schemas.openxmlformats.org/officeDocument/2006/relationships/image" Target="../media/image246.jpg"/><Relationship Id="rId5" Type="http://schemas.openxmlformats.org/officeDocument/2006/relationships/image" Target="../media/image245.png"/><Relationship Id="rId4" Type="http://schemas.openxmlformats.org/officeDocument/2006/relationships/image" Target="../media/image244.png"/></Relationships>
</file>

<file path=ppt/slides/_rels/slide15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5.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hyperlink" Target="https://www.androidauthority.com/how-do-ultrasonic-fingerprint-scanners-work-666053/"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3.ti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tiff"/></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2.xml"/><Relationship Id="rId7" Type="http://schemas.openxmlformats.org/officeDocument/2006/relationships/hyperlink" Target="http://www.tbs-biometrics.com/"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www.vis.uky.edu/~realtime3d/Research/Fingerprint.htm" TargetMode="External"/><Relationship Id="rId5" Type="http://schemas.openxmlformats.org/officeDocument/2006/relationships/hyperlink" Target="http://www.flashscan3d.com/" TargetMode="Externa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ideo" Target="https://www.youtube.com/embed/ifEL-4dkuYc?start=38&amp;feature=oemb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20https:/www.androidauthority.com/how-fingerprint-scanners-work-67093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bayometric.com/fingerprint-reader-technology-comparis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jpe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hyperlink" Target="http://www.bayometric.com/products/futronic-fs60-ebtsf-certified-id-flat.htm" TargetMode="External"/><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hyperlink" Target="http://www.bayometric.com/products/lumidigm-mercury-series-m301-fingerprint-reader.htm" TargetMode="Externa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5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4.tiff"/><Relationship Id="rId4" Type="http://schemas.openxmlformats.org/officeDocument/2006/relationships/image" Target="../media/image13.tiff"/></Relationships>
</file>

<file path=ppt/slides/_rels/slide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emf"/><Relationship Id="rId1" Type="http://schemas.openxmlformats.org/officeDocument/2006/relationships/slideLayout" Target="../slideLayouts/slideLayout2.xml"/><Relationship Id="rId4" Type="http://schemas.openxmlformats.org/officeDocument/2006/relationships/image" Target="../media/image106.tiff"/></Relationships>
</file>

<file path=ppt/slides/_rels/slide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6.emf"/></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9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err="1"/>
              <a:t>Fingerprint</a:t>
            </a:r>
            <a:r>
              <a:rPr lang="nl-NL" dirty="0"/>
              <a:t> </a:t>
            </a:r>
            <a:r>
              <a:rPr lang="nl-NL" dirty="0" err="1"/>
              <a:t>Recognition</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pic>
        <p:nvPicPr>
          <p:cNvPr id="5" name="image.png" descr="image.png">
            <a:extLst>
              <a:ext uri="{FF2B5EF4-FFF2-40B4-BE49-F238E27FC236}">
                <a16:creationId xmlns:a16="http://schemas.microsoft.com/office/drawing/2014/main" id="{A612871A-6A53-444F-AED4-23254900F102}"/>
              </a:ext>
            </a:extLst>
          </p:cNvPr>
          <p:cNvPicPr>
            <a:picLocks/>
          </p:cNvPicPr>
          <p:nvPr/>
        </p:nvPicPr>
        <p:blipFill>
          <a:blip r:embed="rId2"/>
          <a:stretch>
            <a:fillRect/>
          </a:stretch>
        </p:blipFill>
        <p:spPr>
          <a:xfrm>
            <a:off x="7923478" y="1080000"/>
            <a:ext cx="2960688" cy="2910469"/>
          </a:xfrm>
          <a:prstGeom prst="rect">
            <a:avLst/>
          </a:prstGeom>
          <a:ln w="12700">
            <a:miter lim="400000"/>
          </a:ln>
        </p:spPr>
      </p:pic>
      <p:pic>
        <p:nvPicPr>
          <p:cNvPr id="6" name="fingerprint_pic.jpg" descr="fingerprint_pic.jpg">
            <a:extLst>
              <a:ext uri="{FF2B5EF4-FFF2-40B4-BE49-F238E27FC236}">
                <a16:creationId xmlns:a16="http://schemas.microsoft.com/office/drawing/2014/main" id="{EC52AE02-5EDA-C24B-8C40-06C704FB8577}"/>
              </a:ext>
            </a:extLst>
          </p:cNvPr>
          <p:cNvPicPr>
            <a:picLocks/>
          </p:cNvPicPr>
          <p:nvPr/>
        </p:nvPicPr>
        <p:blipFill>
          <a:blip r:embed="rId3"/>
          <a:stretch>
            <a:fillRect/>
          </a:stretch>
        </p:blipFill>
        <p:spPr>
          <a:xfrm>
            <a:off x="7923478" y="4070541"/>
            <a:ext cx="2960688" cy="2068513"/>
          </a:xfrm>
          <a:prstGeom prst="rect">
            <a:avLst/>
          </a:prstGeom>
          <a:ln w="12700">
            <a:miter lim="400000"/>
          </a:ln>
        </p:spPr>
      </p:pic>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Acquisition…"/>
          <p:cNvSpPr txBox="1">
            <a:spLocks noGrp="1"/>
          </p:cNvSpPr>
          <p:nvPr>
            <p:ph idx="1"/>
          </p:nvPr>
        </p:nvSpPr>
        <p:spPr>
          <a:prstGeom prst="rect">
            <a:avLst/>
          </a:prstGeom>
        </p:spPr>
        <p:txBody>
          <a:bodyPr>
            <a:normAutofit/>
          </a:bodyPr>
          <a:lstStyle/>
          <a:p>
            <a:pPr marL="188245" indent="-168021" defTabSz="199136">
              <a:spcBef>
                <a:spcPts val="1300"/>
              </a:spcBef>
              <a:buClr>
                <a:srgbClr val="000000"/>
              </a:buClr>
              <a:buSzPct val="75000"/>
              <a:defRPr sz="2058"/>
            </a:pPr>
            <a:r>
              <a:rPr dirty="0"/>
              <a:t>Acquisition</a:t>
            </a:r>
          </a:p>
          <a:p>
            <a:pPr marL="20224" indent="0" defTabSz="199136">
              <a:spcBef>
                <a:spcPts val="1300"/>
              </a:spcBef>
              <a:buClr>
                <a:srgbClr val="000000"/>
              </a:buClr>
              <a:buSzPct val="75000"/>
              <a:buNone/>
              <a:defRPr sz="2058"/>
            </a:pPr>
            <a:endParaRPr dirty="0"/>
          </a:p>
          <a:p>
            <a:pPr marL="188245" indent="-168021" defTabSz="199136">
              <a:spcBef>
                <a:spcPts val="1300"/>
              </a:spcBef>
              <a:buClr>
                <a:srgbClr val="000000"/>
              </a:buClr>
              <a:buSzPct val="75000"/>
              <a:defRPr sz="2058"/>
            </a:pPr>
            <a:r>
              <a:rPr dirty="0"/>
              <a:t>Enhancement</a:t>
            </a:r>
          </a:p>
          <a:p>
            <a:pPr marL="188245" indent="-168021" defTabSz="199136">
              <a:spcBef>
                <a:spcPts val="1300"/>
              </a:spcBef>
              <a:buClr>
                <a:srgbClr val="000000"/>
              </a:buClr>
              <a:buSzPct val="75000"/>
              <a:defRPr sz="2058"/>
            </a:pPr>
            <a:endParaRPr dirty="0"/>
          </a:p>
          <a:p>
            <a:pPr marL="188245" indent="-168021" defTabSz="199136">
              <a:spcBef>
                <a:spcPts val="1300"/>
              </a:spcBef>
              <a:buClr>
                <a:srgbClr val="000000"/>
              </a:buClr>
              <a:buSzPct val="75000"/>
              <a:defRPr sz="2058"/>
            </a:pPr>
            <a:r>
              <a:rPr dirty="0"/>
              <a:t>Representation/feature extraction</a:t>
            </a:r>
          </a:p>
          <a:p>
            <a:pPr marL="20224" indent="0" defTabSz="199136">
              <a:spcBef>
                <a:spcPts val="1300"/>
              </a:spcBef>
              <a:buClr>
                <a:srgbClr val="000000"/>
              </a:buClr>
              <a:buSzPct val="75000"/>
              <a:buNone/>
              <a:defRPr sz="2058"/>
            </a:pPr>
            <a:endParaRPr dirty="0"/>
          </a:p>
          <a:p>
            <a:pPr marL="188245" indent="-168021" defTabSz="199136">
              <a:spcBef>
                <a:spcPts val="1300"/>
              </a:spcBef>
              <a:buClr>
                <a:srgbClr val="000000"/>
              </a:buClr>
              <a:buSzPct val="75000"/>
              <a:defRPr sz="2058"/>
            </a:pPr>
            <a:r>
              <a:rPr dirty="0"/>
              <a:t>Feature matching</a:t>
            </a:r>
          </a:p>
        </p:txBody>
      </p:sp>
      <p:sp>
        <p:nvSpPr>
          <p:cNvPr id="2" name="Content Placeholder 1">
            <a:extLst>
              <a:ext uri="{FF2B5EF4-FFF2-40B4-BE49-F238E27FC236}">
                <a16:creationId xmlns:a16="http://schemas.microsoft.com/office/drawing/2014/main" id="{0A675070-D645-AF4F-95E5-1EF94240770B}"/>
              </a:ext>
            </a:extLst>
          </p:cNvPr>
          <p:cNvSpPr>
            <a:spLocks noGrp="1"/>
          </p:cNvSpPr>
          <p:nvPr>
            <p:ph sz="quarter" idx="13"/>
          </p:nvPr>
        </p:nvSpPr>
        <p:spPr/>
        <p:txBody>
          <a:bodyPr/>
          <a:lstStyle/>
          <a:p>
            <a:endParaRPr lang="en-BE"/>
          </a:p>
        </p:txBody>
      </p:sp>
      <p:sp>
        <p:nvSpPr>
          <p:cNvPr id="218" name="Overall Design of Fingerprint Verification Systems"/>
          <p:cNvSpPr txBox="1">
            <a:spLocks noGrp="1"/>
          </p:cNvSpPr>
          <p:nvPr>
            <p:ph type="title"/>
          </p:nvPr>
        </p:nvSpPr>
        <p:spPr>
          <a:prstGeom prst="rect">
            <a:avLst/>
          </a:prstGeom>
        </p:spPr>
        <p:txBody>
          <a:bodyPr>
            <a:normAutofit fontScale="90000"/>
          </a:bodyPr>
          <a:lstStyle/>
          <a:p>
            <a:r>
              <a:rPr dirty="0"/>
              <a:t>Overall Design of Fingerprint </a:t>
            </a:r>
            <a:r>
              <a:rPr lang="en-US" dirty="0"/>
              <a:t>Recognition</a:t>
            </a:r>
            <a:r>
              <a:rPr dirty="0"/>
              <a:t> Systems</a:t>
            </a:r>
          </a:p>
        </p:txBody>
      </p:sp>
      <p:grpSp>
        <p:nvGrpSpPr>
          <p:cNvPr id="221" name="Group"/>
          <p:cNvGrpSpPr/>
          <p:nvPr/>
        </p:nvGrpSpPr>
        <p:grpSpPr>
          <a:xfrm>
            <a:off x="5435480" y="1971436"/>
            <a:ext cx="3609976" cy="1773238"/>
            <a:chOff x="0" y="0"/>
            <a:chExt cx="3609974" cy="1773237"/>
          </a:xfrm>
        </p:grpSpPr>
        <p:pic>
          <p:nvPicPr>
            <p:cNvPr id="219" name="image.png" descr="image.png"/>
            <p:cNvPicPr>
              <a:picLocks/>
            </p:cNvPicPr>
            <p:nvPr/>
          </p:nvPicPr>
          <p:blipFill>
            <a:blip r:embed="rId2"/>
            <a:srcRect l="69725" t="19313" r="917" b="21330"/>
            <a:stretch>
              <a:fillRect/>
            </a:stretch>
          </p:blipFill>
          <p:spPr>
            <a:xfrm>
              <a:off x="1776336" y="0"/>
              <a:ext cx="1833639" cy="1773238"/>
            </a:xfrm>
            <a:prstGeom prst="rect">
              <a:avLst/>
            </a:prstGeom>
            <a:ln w="12700" cap="flat">
              <a:noFill/>
              <a:miter lim="400000"/>
            </a:ln>
            <a:effectLst/>
          </p:spPr>
        </p:pic>
        <p:pic>
          <p:nvPicPr>
            <p:cNvPr id="220" name="image.png" descr="image.png"/>
            <p:cNvPicPr>
              <a:picLocks/>
            </p:cNvPicPr>
            <p:nvPr/>
          </p:nvPicPr>
          <p:blipFill>
            <a:blip r:embed="rId2"/>
            <a:srcRect l="1834" t="19313" r="69725" b="21330"/>
            <a:stretch>
              <a:fillRect/>
            </a:stretch>
          </p:blipFill>
          <p:spPr>
            <a:xfrm>
              <a:off x="0" y="0"/>
              <a:ext cx="1776337" cy="1773238"/>
            </a:xfrm>
            <a:prstGeom prst="rect">
              <a:avLst/>
            </a:prstGeom>
            <a:ln w="12700" cap="flat">
              <a:noFill/>
              <a:miter lim="400000"/>
            </a:ln>
            <a:effectLst/>
          </p:spPr>
        </p:pic>
      </p:grpSp>
      <p:pic>
        <p:nvPicPr>
          <p:cNvPr id="222" name="image.png" descr="image.png"/>
          <p:cNvPicPr>
            <a:picLocks/>
          </p:cNvPicPr>
          <p:nvPr/>
        </p:nvPicPr>
        <p:blipFill>
          <a:blip r:embed="rId3"/>
          <a:srcRect t="50384" b="7832"/>
          <a:stretch>
            <a:fillRect/>
          </a:stretch>
        </p:blipFill>
        <p:spPr>
          <a:xfrm>
            <a:off x="7010400" y="3938562"/>
            <a:ext cx="4267200" cy="1987550"/>
          </a:xfrm>
          <a:prstGeom prst="rect">
            <a:avLst/>
          </a:prstGeom>
          <a:ln w="12700">
            <a:miter lim="400000"/>
          </a:ln>
        </p:spPr>
      </p:pic>
      <p:pic>
        <p:nvPicPr>
          <p:cNvPr id="223" name="image.png" descr="image.png"/>
          <p:cNvPicPr>
            <a:picLocks/>
          </p:cNvPicPr>
          <p:nvPr/>
        </p:nvPicPr>
        <p:blipFill>
          <a:blip r:embed="rId4"/>
          <a:stretch>
            <a:fillRect/>
          </a:stretch>
        </p:blipFill>
        <p:spPr>
          <a:xfrm>
            <a:off x="2970334" y="1228486"/>
            <a:ext cx="1981200" cy="1485900"/>
          </a:xfrm>
          <a:prstGeom prst="rect">
            <a:avLst/>
          </a:prstGeom>
          <a:ln w="12700">
            <a:miter lim="400000"/>
          </a:ln>
        </p:spPr>
      </p:pic>
    </p:spTree>
    <p:extLst>
      <p:ext uri="{BB962C8B-B14F-4D97-AF65-F5344CB8AC3E}">
        <p14:creationId xmlns:p14="http://schemas.microsoft.com/office/powerpoint/2010/main" val="12449268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7ABA4-D3C7-5D42-90FE-C802CCF50105}"/>
              </a:ext>
            </a:extLst>
          </p:cNvPr>
          <p:cNvSpPr>
            <a:spLocks noGrp="1"/>
          </p:cNvSpPr>
          <p:nvPr>
            <p:ph idx="1"/>
          </p:nvPr>
        </p:nvSpPr>
        <p:spPr/>
        <p:txBody>
          <a:bodyPr/>
          <a:lstStyle/>
          <a:p>
            <a:endParaRPr lang="en-BE"/>
          </a:p>
        </p:txBody>
      </p:sp>
      <p:sp>
        <p:nvSpPr>
          <p:cNvPr id="586" name="Minutiae Detection (2)"/>
          <p:cNvSpPr txBox="1">
            <a:spLocks noGrp="1"/>
          </p:cNvSpPr>
          <p:nvPr>
            <p:ph type="title"/>
          </p:nvPr>
        </p:nvSpPr>
        <p:spPr>
          <a:prstGeom prst="rect">
            <a:avLst/>
          </a:prstGeom>
        </p:spPr>
        <p:txBody>
          <a:bodyPr/>
          <a:lstStyle/>
          <a:p>
            <a:r>
              <a:t>Minutiae Detection (2)</a:t>
            </a:r>
          </a:p>
        </p:txBody>
      </p:sp>
      <p:pic>
        <p:nvPicPr>
          <p:cNvPr id="587" name="image.png" descr="image.png"/>
          <p:cNvPicPr>
            <a:picLocks/>
          </p:cNvPicPr>
          <p:nvPr/>
        </p:nvPicPr>
        <p:blipFill>
          <a:blip r:embed="rId2"/>
          <a:stretch>
            <a:fillRect/>
          </a:stretch>
        </p:blipFill>
        <p:spPr>
          <a:xfrm>
            <a:off x="2895600" y="2362200"/>
            <a:ext cx="6229350" cy="3251200"/>
          </a:xfrm>
          <a:prstGeom prst="rect">
            <a:avLst/>
          </a:prstGeom>
          <a:ln>
            <a:solidFill>
              <a:srgbClr val="000000"/>
            </a:solidFill>
            <a:miter lim="400000"/>
          </a:ln>
        </p:spPr>
      </p:pic>
    </p:spTree>
    <p:extLst>
      <p:ext uri="{BB962C8B-B14F-4D97-AF65-F5344CB8AC3E}">
        <p14:creationId xmlns:p14="http://schemas.microsoft.com/office/powerpoint/2010/main" val="13338596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7BF2E3-E313-464C-9652-836EE87AC1E6}"/>
              </a:ext>
            </a:extLst>
          </p:cNvPr>
          <p:cNvSpPr>
            <a:spLocks noGrp="1"/>
          </p:cNvSpPr>
          <p:nvPr>
            <p:ph type="title"/>
          </p:nvPr>
        </p:nvSpPr>
        <p:spPr/>
        <p:txBody>
          <a:bodyPr/>
          <a:lstStyle/>
          <a:p>
            <a:r>
              <a:rPr lang="en-BE" dirty="0"/>
              <a:t>Fingerprint Matching</a:t>
            </a:r>
          </a:p>
        </p:txBody>
      </p:sp>
      <p:sp>
        <p:nvSpPr>
          <p:cNvPr id="7" name="Text Placeholder 6">
            <a:extLst>
              <a:ext uri="{FF2B5EF4-FFF2-40B4-BE49-F238E27FC236}">
                <a16:creationId xmlns:a16="http://schemas.microsoft.com/office/drawing/2014/main" id="{BA176057-3F4E-FE49-93BD-0192FCFF58B5}"/>
              </a:ext>
            </a:extLst>
          </p:cNvPr>
          <p:cNvSpPr>
            <a:spLocks noGrp="1"/>
          </p:cNvSpPr>
          <p:nvPr>
            <p:ph type="body" idx="1"/>
          </p:nvPr>
        </p:nvSpPr>
        <p:spPr/>
        <p:txBody>
          <a:bodyPr/>
          <a:lstStyle/>
          <a:p>
            <a:endParaRPr lang="en-BE"/>
          </a:p>
        </p:txBody>
      </p:sp>
      <p:sp>
        <p:nvSpPr>
          <p:cNvPr id="3" name="Footer Placeholder 2">
            <a:extLst>
              <a:ext uri="{FF2B5EF4-FFF2-40B4-BE49-F238E27FC236}">
                <a16:creationId xmlns:a16="http://schemas.microsoft.com/office/drawing/2014/main" id="{D0975C07-AFC5-3645-B82F-0F87D1E33253}"/>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77539D2A-9FA9-064E-BE65-15AD534CDF69}"/>
              </a:ext>
            </a:extLst>
          </p:cNvPr>
          <p:cNvSpPr>
            <a:spLocks noGrp="1"/>
          </p:cNvSpPr>
          <p:nvPr>
            <p:ph type="sldNum" sz="quarter" idx="12"/>
          </p:nvPr>
        </p:nvSpPr>
        <p:spPr/>
        <p:txBody>
          <a:bodyPr/>
          <a:lstStyle/>
          <a:p>
            <a:fld id="{0A297500-7527-634B-90F4-69D0994C32B4}" type="slidenum">
              <a:rPr lang="nl-NL" smtClean="0"/>
              <a:t>101</a:t>
            </a:fld>
            <a:endParaRPr lang="nl-NL"/>
          </a:p>
        </p:txBody>
      </p:sp>
      <p:sp>
        <p:nvSpPr>
          <p:cNvPr id="8" name="Picture Placeholder 7">
            <a:extLst>
              <a:ext uri="{FF2B5EF4-FFF2-40B4-BE49-F238E27FC236}">
                <a16:creationId xmlns:a16="http://schemas.microsoft.com/office/drawing/2014/main" id="{DFC68724-4760-BB4B-88CA-EB57B5B93446}"/>
              </a:ext>
            </a:extLst>
          </p:cNvPr>
          <p:cNvSpPr>
            <a:spLocks noGrp="1"/>
          </p:cNvSpPr>
          <p:nvPr>
            <p:ph type="pic" sz="quarter" idx="13"/>
          </p:nvPr>
        </p:nvSpPr>
        <p:spPr/>
      </p:sp>
      <p:sp>
        <p:nvSpPr>
          <p:cNvPr id="9" name="Picture Placeholder 8">
            <a:extLst>
              <a:ext uri="{FF2B5EF4-FFF2-40B4-BE49-F238E27FC236}">
                <a16:creationId xmlns:a16="http://schemas.microsoft.com/office/drawing/2014/main" id="{1BFEB264-CEA1-E845-9B1F-992DB601517B}"/>
              </a:ext>
            </a:extLst>
          </p:cNvPr>
          <p:cNvSpPr>
            <a:spLocks noGrp="1"/>
          </p:cNvSpPr>
          <p:nvPr>
            <p:ph type="pic" sz="quarter" idx="14"/>
          </p:nvPr>
        </p:nvSpPr>
        <p:spPr/>
      </p:sp>
    </p:spTree>
    <p:extLst>
      <p:ext uri="{BB962C8B-B14F-4D97-AF65-F5344CB8AC3E}">
        <p14:creationId xmlns:p14="http://schemas.microsoft.com/office/powerpoint/2010/main" val="28010318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17E4B-F2B3-7546-A304-03053920A341}"/>
              </a:ext>
            </a:extLst>
          </p:cNvPr>
          <p:cNvSpPr>
            <a:spLocks noGrp="1"/>
          </p:cNvSpPr>
          <p:nvPr>
            <p:ph idx="1"/>
          </p:nvPr>
        </p:nvSpPr>
        <p:spPr/>
        <p:txBody>
          <a:bodyPr/>
          <a:lstStyle/>
          <a:p>
            <a:endParaRPr lang="en-BE"/>
          </a:p>
        </p:txBody>
      </p:sp>
      <p:sp>
        <p:nvSpPr>
          <p:cNvPr id="489" name="Fingerprint Matching"/>
          <p:cNvSpPr txBox="1">
            <a:spLocks noGrp="1"/>
          </p:cNvSpPr>
          <p:nvPr>
            <p:ph type="title"/>
          </p:nvPr>
        </p:nvSpPr>
        <p:spPr>
          <a:prstGeom prst="rect">
            <a:avLst/>
          </a:prstGeom>
        </p:spPr>
        <p:txBody>
          <a:bodyPr/>
          <a:lstStyle/>
          <a:p>
            <a:r>
              <a:t>Fingerprint Matching</a:t>
            </a:r>
          </a:p>
        </p:txBody>
      </p:sp>
      <p:pic>
        <p:nvPicPr>
          <p:cNvPr id="490" name="image.png" descr="image.png"/>
          <p:cNvPicPr>
            <a:picLocks/>
          </p:cNvPicPr>
          <p:nvPr/>
        </p:nvPicPr>
        <p:blipFill>
          <a:blip r:embed="rId2"/>
          <a:stretch>
            <a:fillRect/>
          </a:stretch>
        </p:blipFill>
        <p:spPr>
          <a:xfrm>
            <a:off x="2209800" y="1524001"/>
            <a:ext cx="7848600" cy="4702873"/>
          </a:xfrm>
          <a:prstGeom prst="rect">
            <a:avLst/>
          </a:prstGeom>
          <a:ln w="12700">
            <a:miter lim="400000"/>
          </a:ln>
        </p:spPr>
      </p:pic>
    </p:spTree>
    <p:extLst>
      <p:ext uri="{BB962C8B-B14F-4D97-AF65-F5344CB8AC3E}">
        <p14:creationId xmlns:p14="http://schemas.microsoft.com/office/powerpoint/2010/main" val="35624901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ompare test and reference representation…"/>
          <p:cNvSpPr txBox="1">
            <a:spLocks noGrp="1"/>
          </p:cNvSpPr>
          <p:nvPr>
            <p:ph idx="1"/>
          </p:nvPr>
        </p:nvSpPr>
        <p:spPr>
          <a:prstGeom prst="rect">
            <a:avLst/>
          </a:prstGeom>
        </p:spPr>
        <p:txBody>
          <a:bodyPr>
            <a:normAutofit/>
          </a:bodyPr>
          <a:lstStyle/>
          <a:p>
            <a:pPr marL="41275" indent="0">
              <a:buClr>
                <a:srgbClr val="000000"/>
              </a:buClr>
              <a:buSzPct val="125000"/>
              <a:buFont typeface="Comic Sans MS"/>
            </a:pPr>
            <a:r>
              <a:t>Compare test and reference representation</a:t>
            </a:r>
          </a:p>
          <a:p>
            <a:pPr marL="755650" lvl="1" indent="-257175">
              <a:buClr>
                <a:srgbClr val="000000"/>
              </a:buClr>
              <a:buSzPct val="125000"/>
              <a:buFont typeface="Comic Sans MS"/>
            </a:pPr>
            <a:r>
              <a:t>define/calculate </a:t>
            </a:r>
            <a:r>
              <a:rPr>
                <a:solidFill>
                  <a:srgbClr val="FF2600"/>
                </a:solidFill>
                <a:uFill>
                  <a:solidFill>
                    <a:srgbClr val="FF2600"/>
                  </a:solidFill>
                </a:uFill>
              </a:rPr>
              <a:t>correspondence between features</a:t>
            </a:r>
          </a:p>
          <a:p>
            <a:pPr marL="755650" lvl="1" indent="-257175">
              <a:buClr>
                <a:srgbClr val="000000"/>
              </a:buClr>
              <a:buSzPct val="125000"/>
              <a:buFont typeface="Comic Sans MS"/>
            </a:pPr>
            <a:r>
              <a:t>define/calculate </a:t>
            </a:r>
            <a:r>
              <a:rPr>
                <a:solidFill>
                  <a:srgbClr val="FF2600"/>
                </a:solidFill>
                <a:uFill>
                  <a:solidFill>
                    <a:srgbClr val="FF2600"/>
                  </a:solidFill>
                </a:uFill>
              </a:rPr>
              <a:t>transformation</a:t>
            </a:r>
            <a:r>
              <a:t> (rigid/non-rigid)</a:t>
            </a:r>
          </a:p>
          <a:p>
            <a:pPr marL="755650" lvl="1" indent="-257175">
              <a:buClr>
                <a:srgbClr val="000000"/>
              </a:buClr>
              <a:buSzPct val="125000"/>
              <a:buFont typeface="Comic Sans MS"/>
            </a:pPr>
            <a:r>
              <a:t>define/calculate matching </a:t>
            </a:r>
            <a:r>
              <a:rPr>
                <a:solidFill>
                  <a:srgbClr val="FF2600"/>
                </a:solidFill>
                <a:uFill>
                  <a:solidFill>
                    <a:srgbClr val="FF2600"/>
                  </a:solidFill>
                </a:uFill>
              </a:rPr>
              <a:t>metric</a:t>
            </a:r>
          </a:p>
          <a:p>
            <a:pPr marL="755650" lvl="1" indent="-257175">
              <a:buClr>
                <a:srgbClr val="000000"/>
              </a:buClr>
              <a:buSzPct val="125000"/>
              <a:buFont typeface="Comic Sans MS"/>
            </a:pPr>
            <a:r>
              <a:t>define a threshold on acceptable matching</a:t>
            </a:r>
          </a:p>
          <a:p>
            <a:pPr marL="41275" indent="0">
              <a:buClr>
                <a:srgbClr val="000000"/>
              </a:buClr>
              <a:buSzPct val="125000"/>
              <a:buFont typeface="Comic Sans MS"/>
            </a:pPr>
            <a:r>
              <a:t>based on a model of the expected variations among the representations of mated pairs</a:t>
            </a:r>
          </a:p>
        </p:txBody>
      </p:sp>
      <p:sp>
        <p:nvSpPr>
          <p:cNvPr id="492" name="Fingerprint Matching"/>
          <p:cNvSpPr txBox="1">
            <a:spLocks noGrp="1"/>
          </p:cNvSpPr>
          <p:nvPr>
            <p:ph type="title"/>
          </p:nvPr>
        </p:nvSpPr>
        <p:spPr>
          <a:prstGeom prst="rect">
            <a:avLst/>
          </a:prstGeom>
        </p:spPr>
        <p:txBody>
          <a:bodyPr/>
          <a:lstStyle/>
          <a:p>
            <a:r>
              <a:t>Fingerprint Matching</a:t>
            </a:r>
          </a:p>
        </p:txBody>
      </p:sp>
    </p:spTree>
    <p:extLst>
      <p:ext uri="{BB962C8B-B14F-4D97-AF65-F5344CB8AC3E}">
        <p14:creationId xmlns:p14="http://schemas.microsoft.com/office/powerpoint/2010/main" val="33117865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5" name="image.png" descr="image.png"/>
          <p:cNvPicPr>
            <a:picLocks/>
          </p:cNvPicPr>
          <p:nvPr/>
        </p:nvPicPr>
        <p:blipFill>
          <a:blip r:embed="rId2"/>
          <a:srcRect b="18954"/>
          <a:stretch>
            <a:fillRect/>
          </a:stretch>
        </p:blipFill>
        <p:spPr>
          <a:xfrm>
            <a:off x="2133600" y="2057401"/>
            <a:ext cx="8077200" cy="3859213"/>
          </a:xfrm>
          <a:prstGeom prst="rect">
            <a:avLst/>
          </a:prstGeom>
          <a:ln w="12700">
            <a:miter lim="400000"/>
          </a:ln>
        </p:spPr>
      </p:pic>
      <p:sp>
        <p:nvSpPr>
          <p:cNvPr id="497" name="Inconsistent mapping of 3-D shape of finger onto 2-D surface of glass platen…"/>
          <p:cNvSpPr txBox="1">
            <a:spLocks noGrp="1"/>
          </p:cNvSpPr>
          <p:nvPr>
            <p:ph idx="1"/>
          </p:nvPr>
        </p:nvSpPr>
        <p:spPr>
          <a:prstGeom prst="rect">
            <a:avLst/>
          </a:prstGeom>
        </p:spPr>
        <p:txBody>
          <a:bodyPr>
            <a:normAutofit/>
          </a:bodyPr>
          <a:lstStyle/>
          <a:p>
            <a:pPr marL="335889" indent="-296265" defTabSz="390143">
              <a:spcBef>
                <a:spcPts val="2500"/>
              </a:spcBef>
              <a:buClr>
                <a:srgbClr val="000000"/>
              </a:buClr>
              <a:buSzPct val="125000"/>
              <a:defRPr sz="1727">
                <a:solidFill>
                  <a:srgbClr val="000000"/>
                </a:solidFill>
                <a:latin typeface="Gill Sans SemiBold"/>
                <a:ea typeface="Gill Sans SemiBold"/>
                <a:cs typeface="Gill Sans SemiBold"/>
                <a:sym typeface="Gill Sans SemiBold"/>
              </a:defRPr>
            </a:pPr>
            <a:r>
              <a:t>Inconsistent mapping of 3-D shape of finger onto 2-D surface of glass platen</a:t>
            </a:r>
          </a:p>
          <a:p>
            <a:pPr marL="752855" lvl="1" indent="-274320" defTabSz="390143">
              <a:spcBef>
                <a:spcPts val="2500"/>
              </a:spcBef>
              <a:buClr>
                <a:srgbClr val="000000"/>
              </a:buClr>
              <a:buSzPct val="125000"/>
              <a:defRPr sz="1727">
                <a:solidFill>
                  <a:srgbClr val="000000"/>
                </a:solidFill>
                <a:latin typeface="Gill Sans SemiBold"/>
                <a:ea typeface="Gill Sans SemiBold"/>
                <a:cs typeface="Gill Sans SemiBold"/>
                <a:sym typeface="Gill Sans SemiBold"/>
              </a:defRPr>
            </a:pPr>
            <a:r>
              <a:t>global translation, rotation, scaling (pressure), shear</a:t>
            </a:r>
          </a:p>
          <a:p>
            <a:pPr marL="752855" lvl="1" indent="-274320" defTabSz="390143">
              <a:spcBef>
                <a:spcPts val="2500"/>
              </a:spcBef>
              <a:buClr>
                <a:srgbClr val="000000"/>
              </a:buClr>
              <a:buSzPct val="125000"/>
              <a:defRPr sz="1727">
                <a:solidFill>
                  <a:srgbClr val="000000"/>
                </a:solidFill>
                <a:latin typeface="Gill Sans SemiBold"/>
                <a:ea typeface="Gill Sans SemiBold"/>
                <a:cs typeface="Gill Sans SemiBold"/>
                <a:sym typeface="Gill Sans SemiBold"/>
              </a:defRPr>
            </a:pPr>
            <a:r>
              <a:t>local perturbations (small up to only connectivity preserving)</a:t>
            </a:r>
          </a:p>
          <a:p>
            <a:pPr marL="335889" indent="-296265" defTabSz="390143">
              <a:spcBef>
                <a:spcPts val="2500"/>
              </a:spcBef>
              <a:buClr>
                <a:srgbClr val="000000"/>
              </a:buClr>
              <a:buSzPct val="125000"/>
              <a:defRPr sz="1727">
                <a:solidFill>
                  <a:srgbClr val="000000"/>
                </a:solidFill>
                <a:latin typeface="Gill Sans SemiBold"/>
                <a:ea typeface="Gill Sans SemiBold"/>
                <a:cs typeface="Gill Sans SemiBold"/>
                <a:sym typeface="Gill Sans SemiBold"/>
              </a:defRPr>
            </a:pPr>
            <a:r>
              <a:t>Non-uniform contact (skin dryness, sweat, dirt, humidity): ridges not in contact, valleys in contact, leading to spurious or missing minutiae</a:t>
            </a:r>
          </a:p>
          <a:p>
            <a:pPr marL="335889" indent="-296265" defTabSz="390143">
              <a:spcBef>
                <a:spcPts val="2500"/>
              </a:spcBef>
              <a:buClr>
                <a:srgbClr val="000000"/>
              </a:buClr>
              <a:buSzPct val="125000"/>
              <a:defRPr sz="1727">
                <a:solidFill>
                  <a:srgbClr val="000000"/>
                </a:solidFill>
                <a:latin typeface="Gill Sans SemiBold"/>
                <a:ea typeface="Gill Sans SemiBold"/>
                <a:cs typeface="Gill Sans SemiBold"/>
                <a:sym typeface="Gill Sans SemiBold"/>
              </a:defRPr>
            </a:pPr>
            <a:r>
              <a:t>Irreproducible contact: injuries changing the ridge structure</a:t>
            </a:r>
          </a:p>
          <a:p>
            <a:pPr marL="335889" indent="-296265" defTabSz="390143">
              <a:spcBef>
                <a:spcPts val="2500"/>
              </a:spcBef>
              <a:buClr>
                <a:srgbClr val="000000"/>
              </a:buClr>
              <a:buSzPct val="125000"/>
              <a:defRPr sz="1727">
                <a:solidFill>
                  <a:srgbClr val="000000"/>
                </a:solidFill>
                <a:latin typeface="Gill Sans SemiBold"/>
                <a:ea typeface="Gill Sans SemiBold"/>
                <a:cs typeface="Gill Sans SemiBold"/>
                <a:sym typeface="Gill Sans SemiBold"/>
              </a:defRPr>
            </a:pPr>
            <a:r>
              <a:t>Feature extraction artifacts</a:t>
            </a:r>
          </a:p>
          <a:p>
            <a:pPr marL="335889" indent="-296265" defTabSz="390143">
              <a:spcBef>
                <a:spcPts val="2500"/>
              </a:spcBef>
              <a:buClr>
                <a:srgbClr val="000000"/>
              </a:buClr>
              <a:buSzPct val="125000"/>
              <a:defRPr sz="1727">
                <a:solidFill>
                  <a:srgbClr val="000000"/>
                </a:solidFill>
                <a:latin typeface="Gill Sans SemiBold"/>
                <a:ea typeface="Gill Sans SemiBold"/>
                <a:cs typeface="Gill Sans SemiBold"/>
                <a:sym typeface="Gill Sans SemiBold"/>
              </a:defRPr>
            </a:pPr>
            <a:r>
              <a:t>Additional acquisition artifacts (parallax distortion, previous fingerprint residues)</a:t>
            </a:r>
          </a:p>
        </p:txBody>
      </p:sp>
      <p:sp>
        <p:nvSpPr>
          <p:cNvPr id="496" name="Fingerprint Matching difficulties"/>
          <p:cNvSpPr txBox="1">
            <a:spLocks noGrp="1"/>
          </p:cNvSpPr>
          <p:nvPr>
            <p:ph type="title"/>
          </p:nvPr>
        </p:nvSpPr>
        <p:spPr>
          <a:prstGeom prst="rect">
            <a:avLst/>
          </a:prstGeom>
        </p:spPr>
        <p:txBody>
          <a:bodyPr/>
          <a:lstStyle/>
          <a:p>
            <a:r>
              <a:t>Fingerprint Matching difficulties</a:t>
            </a:r>
          </a:p>
        </p:txBody>
      </p:sp>
    </p:spTree>
    <p:extLst>
      <p:ext uri="{BB962C8B-B14F-4D97-AF65-F5344CB8AC3E}">
        <p14:creationId xmlns:p14="http://schemas.microsoft.com/office/powerpoint/2010/main" val="29523506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image.png" descr="image.png"/>
          <p:cNvPicPr>
            <a:picLocks/>
          </p:cNvPicPr>
          <p:nvPr/>
        </p:nvPicPr>
        <p:blipFill>
          <a:blip r:embed="rId2"/>
          <a:stretch>
            <a:fillRect/>
          </a:stretch>
        </p:blipFill>
        <p:spPr>
          <a:xfrm>
            <a:off x="7085012" y="2514600"/>
            <a:ext cx="2401888" cy="3290888"/>
          </a:xfrm>
          <a:prstGeom prst="rect">
            <a:avLst/>
          </a:prstGeom>
          <a:ln w="12700">
            <a:miter lim="400000"/>
          </a:ln>
        </p:spPr>
      </p:pic>
      <p:sp>
        <p:nvSpPr>
          <p:cNvPr id="500" name="Euclidean (translation and rotation)…"/>
          <p:cNvSpPr txBox="1">
            <a:spLocks noGrp="1"/>
          </p:cNvSpPr>
          <p:nvPr>
            <p:ph idx="1"/>
          </p:nvPr>
        </p:nvSpPr>
        <p:spPr>
          <a:prstGeom prst="rect">
            <a:avLst/>
          </a:prstGeom>
        </p:spPr>
        <p:txBody>
          <a:bodyPr/>
          <a:lstStyle/>
          <a:p>
            <a:pPr marL="349885" indent="-308610">
              <a:buClr>
                <a:srgbClr val="000000"/>
              </a:buClr>
              <a:buSzPct val="75000"/>
            </a:pPr>
            <a:r>
              <a:t>Euclidean (translation and rotation)</a:t>
            </a:r>
          </a:p>
          <a:p>
            <a:pPr marL="349885" indent="-308610">
              <a:buClr>
                <a:srgbClr val="000000"/>
              </a:buClr>
              <a:buSzPct val="75000"/>
            </a:pPr>
            <a:r>
              <a:t>Similarity (Euclidean + scaling)</a:t>
            </a:r>
          </a:p>
          <a:p>
            <a:pPr marL="349885" indent="-308610">
              <a:buClr>
                <a:srgbClr val="000000"/>
              </a:buClr>
              <a:buSzPct val="75000"/>
            </a:pPr>
            <a:r>
              <a:t>Affine (Similarity + shear)</a:t>
            </a:r>
          </a:p>
          <a:p>
            <a:pPr marL="349885" indent="-308610">
              <a:buClr>
                <a:srgbClr val="000000"/>
              </a:buClr>
              <a:buSzPct val="75000"/>
            </a:pPr>
            <a:endParaRPr/>
          </a:p>
          <a:p>
            <a:pPr marL="349885" indent="-308610">
              <a:buClr>
                <a:srgbClr val="000000"/>
              </a:buClr>
              <a:buSzPct val="75000"/>
            </a:pPr>
            <a:endParaRPr/>
          </a:p>
          <a:p>
            <a:pPr marL="349885" indent="-308610">
              <a:buClr>
                <a:srgbClr val="000000"/>
              </a:buClr>
              <a:buSzPct val="75000"/>
            </a:pPr>
            <a:endParaRPr/>
          </a:p>
          <a:p>
            <a:pPr marL="349885" indent="-308610">
              <a:buClr>
                <a:srgbClr val="000000"/>
              </a:buClr>
              <a:buSzPct val="75000"/>
            </a:pPr>
            <a:r>
              <a:t>Elastic (Affine + local, small, continuous perturbations)</a:t>
            </a:r>
          </a:p>
          <a:p>
            <a:pPr marL="349885" indent="-308610">
              <a:buClr>
                <a:srgbClr val="000000"/>
              </a:buClr>
              <a:buSzPct val="75000"/>
            </a:pPr>
            <a:r>
              <a:t>Topological (connectivity preserving)?</a:t>
            </a:r>
          </a:p>
        </p:txBody>
      </p:sp>
      <p:sp>
        <p:nvSpPr>
          <p:cNvPr id="504" name="Matching Transformations"/>
          <p:cNvSpPr txBox="1">
            <a:spLocks noGrp="1"/>
          </p:cNvSpPr>
          <p:nvPr>
            <p:ph type="title"/>
          </p:nvPr>
        </p:nvSpPr>
        <p:spPr>
          <a:prstGeom prst="rect">
            <a:avLst/>
          </a:prstGeom>
        </p:spPr>
        <p:txBody>
          <a:bodyPr/>
          <a:lstStyle/>
          <a:p>
            <a:r>
              <a:t>Matching Transformations</a:t>
            </a:r>
          </a:p>
        </p:txBody>
      </p:sp>
      <p:pic>
        <p:nvPicPr>
          <p:cNvPr id="501" name="image.png" descr="image.png"/>
          <p:cNvPicPr>
            <a:picLocks/>
          </p:cNvPicPr>
          <p:nvPr/>
        </p:nvPicPr>
        <p:blipFill>
          <a:blip r:embed="rId3"/>
          <a:stretch>
            <a:fillRect/>
          </a:stretch>
        </p:blipFill>
        <p:spPr>
          <a:xfrm>
            <a:off x="6932612" y="2514600"/>
            <a:ext cx="2630488" cy="3276600"/>
          </a:xfrm>
          <a:prstGeom prst="rect">
            <a:avLst/>
          </a:prstGeom>
          <a:ln w="12700">
            <a:miter lim="400000"/>
          </a:ln>
        </p:spPr>
      </p:pic>
      <p:pic>
        <p:nvPicPr>
          <p:cNvPr id="502" name="image.png" descr="image.png"/>
          <p:cNvPicPr>
            <a:picLocks/>
          </p:cNvPicPr>
          <p:nvPr/>
        </p:nvPicPr>
        <p:blipFill>
          <a:blip r:embed="rId4"/>
          <a:stretch>
            <a:fillRect/>
          </a:stretch>
        </p:blipFill>
        <p:spPr>
          <a:xfrm>
            <a:off x="6610351" y="2514600"/>
            <a:ext cx="3065463" cy="3278188"/>
          </a:xfrm>
          <a:prstGeom prst="rect">
            <a:avLst/>
          </a:prstGeom>
          <a:ln w="12700">
            <a:miter lim="400000"/>
          </a:ln>
        </p:spPr>
      </p:pic>
      <p:pic>
        <p:nvPicPr>
          <p:cNvPr id="503" name="image.png" descr="image.png"/>
          <p:cNvPicPr>
            <a:picLocks/>
          </p:cNvPicPr>
          <p:nvPr/>
        </p:nvPicPr>
        <p:blipFill>
          <a:blip r:embed="rId5"/>
          <a:stretch>
            <a:fillRect/>
          </a:stretch>
        </p:blipFill>
        <p:spPr>
          <a:xfrm>
            <a:off x="6553201" y="2438400"/>
            <a:ext cx="3122613" cy="3367088"/>
          </a:xfrm>
          <a:prstGeom prst="rect">
            <a:avLst/>
          </a:prstGeom>
          <a:ln w="12700">
            <a:miter lim="400000"/>
          </a:ln>
        </p:spPr>
      </p:pic>
    </p:spTree>
    <p:extLst>
      <p:ext uri="{BB962C8B-B14F-4D97-AF65-F5344CB8AC3E}">
        <p14:creationId xmlns:p14="http://schemas.microsoft.com/office/powerpoint/2010/main" val="2173932728"/>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01"/>
                                        </p:tgtEl>
                                        <p:attrNameLst>
                                          <p:attrName>style.visibility</p:attrName>
                                        </p:attrNameLst>
                                      </p:cBhvr>
                                      <p:to>
                                        <p:strVal val="visible"/>
                                      </p:to>
                                    </p:set>
                                    <p:animEffect transition="in" filter="dissolve">
                                      <p:cBhvr>
                                        <p:cTn id="7" dur="500"/>
                                        <p:tgtEl>
                                          <p:spTgt spid="50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502"/>
                                        </p:tgtEl>
                                        <p:attrNameLst>
                                          <p:attrName>style.visibility</p:attrName>
                                        </p:attrNameLst>
                                      </p:cBhvr>
                                      <p:to>
                                        <p:strVal val="visible"/>
                                      </p:to>
                                    </p:set>
                                    <p:animEffect transition="in" filter="dissolve">
                                      <p:cBhvr>
                                        <p:cTn id="12" dur="500"/>
                                        <p:tgtEl>
                                          <p:spTgt spid="50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0" animBg="1" advAuto="0"/>
      <p:bldP spid="502" grpId="0" animBg="1" advAuto="0"/>
      <p:bldP spid="503" grpId="0"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A7AE28-B2A1-1242-A555-B774B1CD445C}"/>
              </a:ext>
            </a:extLst>
          </p:cNvPr>
          <p:cNvSpPr>
            <a:spLocks noGrp="1"/>
          </p:cNvSpPr>
          <p:nvPr>
            <p:ph idx="1"/>
          </p:nvPr>
        </p:nvSpPr>
        <p:spPr/>
        <p:txBody>
          <a:bodyPr/>
          <a:lstStyle/>
          <a:p>
            <a:endParaRPr lang="en-BE"/>
          </a:p>
        </p:txBody>
      </p:sp>
      <p:sp>
        <p:nvSpPr>
          <p:cNvPr id="506" name="Example"/>
          <p:cNvSpPr txBox="1">
            <a:spLocks noGrp="1"/>
          </p:cNvSpPr>
          <p:nvPr>
            <p:ph type="title"/>
          </p:nvPr>
        </p:nvSpPr>
        <p:spPr>
          <a:prstGeom prst="rect">
            <a:avLst/>
          </a:prstGeom>
        </p:spPr>
        <p:txBody>
          <a:bodyPr/>
          <a:lstStyle/>
          <a:p>
            <a:r>
              <a:t>Example</a:t>
            </a:r>
          </a:p>
        </p:txBody>
      </p:sp>
      <p:pic>
        <p:nvPicPr>
          <p:cNvPr id="507" name="image.png" descr="image.png"/>
          <p:cNvPicPr>
            <a:picLocks/>
          </p:cNvPicPr>
          <p:nvPr/>
        </p:nvPicPr>
        <p:blipFill>
          <a:blip r:embed="rId2"/>
          <a:stretch>
            <a:fillRect/>
          </a:stretch>
        </p:blipFill>
        <p:spPr>
          <a:xfrm>
            <a:off x="2286000" y="1219200"/>
            <a:ext cx="6934200" cy="5219700"/>
          </a:xfrm>
          <a:prstGeom prst="rect">
            <a:avLst/>
          </a:prstGeom>
          <a:ln w="12700">
            <a:miter lim="400000"/>
          </a:ln>
        </p:spPr>
      </p:pic>
    </p:spTree>
    <p:extLst>
      <p:ext uri="{BB962C8B-B14F-4D97-AF65-F5344CB8AC3E}">
        <p14:creationId xmlns:p14="http://schemas.microsoft.com/office/powerpoint/2010/main" val="6846712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EED2-E649-2749-8841-22AF43121755}"/>
              </a:ext>
            </a:extLst>
          </p:cNvPr>
          <p:cNvSpPr>
            <a:spLocks noGrp="1"/>
          </p:cNvSpPr>
          <p:nvPr>
            <p:ph type="title"/>
          </p:nvPr>
        </p:nvSpPr>
        <p:spPr/>
        <p:txBody>
          <a:bodyPr/>
          <a:lstStyle/>
          <a:p>
            <a:r>
              <a:rPr lang="en-BE" dirty="0"/>
              <a:t>L2 (minutiae) matching</a:t>
            </a:r>
          </a:p>
        </p:txBody>
      </p:sp>
      <p:sp>
        <p:nvSpPr>
          <p:cNvPr id="3" name="Text Placeholder 2">
            <a:extLst>
              <a:ext uri="{FF2B5EF4-FFF2-40B4-BE49-F238E27FC236}">
                <a16:creationId xmlns:a16="http://schemas.microsoft.com/office/drawing/2014/main" id="{85F9DFD8-4718-2B4F-AFDE-3927DC253736}"/>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B09A923D-3BAD-574F-AAAD-51A45BD82FE5}"/>
              </a:ext>
            </a:extLst>
          </p:cNvPr>
          <p:cNvSpPr>
            <a:spLocks noGrp="1"/>
          </p:cNvSpPr>
          <p:nvPr>
            <p:ph type="ftr" sz="quarter" idx="11"/>
          </p:nvPr>
        </p:nvSpPr>
        <p:spPr/>
        <p:txBody>
          <a:bodyPr/>
          <a:lstStyle/>
          <a:p>
            <a:r>
              <a:rPr lang="en-US"/>
              <a:t>Faculty of Engineering Sciences, ESAT-PSI</a:t>
            </a:r>
            <a:endParaRPr lang="nl-NL"/>
          </a:p>
        </p:txBody>
      </p:sp>
      <p:sp>
        <p:nvSpPr>
          <p:cNvPr id="5" name="Slide Number Placeholder 4">
            <a:extLst>
              <a:ext uri="{FF2B5EF4-FFF2-40B4-BE49-F238E27FC236}">
                <a16:creationId xmlns:a16="http://schemas.microsoft.com/office/drawing/2014/main" id="{A470E768-976A-8C48-9513-3285092F803B}"/>
              </a:ext>
            </a:extLst>
          </p:cNvPr>
          <p:cNvSpPr>
            <a:spLocks noGrp="1"/>
          </p:cNvSpPr>
          <p:nvPr>
            <p:ph type="sldNum" sz="quarter" idx="12"/>
          </p:nvPr>
        </p:nvSpPr>
        <p:spPr/>
        <p:txBody>
          <a:bodyPr/>
          <a:lstStyle/>
          <a:p>
            <a:fld id="{0A297500-7527-634B-90F4-69D0994C32B4}" type="slidenum">
              <a:rPr lang="nl-NL" smtClean="0"/>
              <a:t>107</a:t>
            </a:fld>
            <a:endParaRPr lang="nl-NL"/>
          </a:p>
        </p:txBody>
      </p:sp>
      <p:pic>
        <p:nvPicPr>
          <p:cNvPr id="7" name="image.png" descr="image.png">
            <a:extLst>
              <a:ext uri="{FF2B5EF4-FFF2-40B4-BE49-F238E27FC236}">
                <a16:creationId xmlns:a16="http://schemas.microsoft.com/office/drawing/2014/main" id="{5FBD0AAE-AFB2-3840-A822-DDAE6BD094B8}"/>
              </a:ext>
            </a:extLst>
          </p:cNvPr>
          <p:cNvPicPr>
            <a:picLocks noGrp="1"/>
          </p:cNvPicPr>
          <p:nvPr>
            <p:ph type="pic" sz="quarter" idx="13"/>
          </p:nvPr>
        </p:nvPicPr>
        <p:blipFill>
          <a:blip r:embed="rId2"/>
          <a:srcRect l="2623" r="2623"/>
          <a:stretch>
            <a:fillRect/>
          </a:stretch>
        </p:blipFill>
        <p:spPr>
          <a:prstGeom prst="rect">
            <a:avLst/>
          </a:prstGeom>
          <a:ln>
            <a:solidFill>
              <a:srgbClr val="000000"/>
            </a:solidFill>
            <a:miter lim="400000"/>
          </a:ln>
        </p:spPr>
      </p:pic>
    </p:spTree>
    <p:extLst>
      <p:ext uri="{BB962C8B-B14F-4D97-AF65-F5344CB8AC3E}">
        <p14:creationId xmlns:p14="http://schemas.microsoft.com/office/powerpoint/2010/main" val="752801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0" name="Reduces to point pattern matching…"/>
          <p:cNvSpPr txBox="1">
            <a:spLocks noGrp="1"/>
          </p:cNvSpPr>
          <p:nvPr>
            <p:ph idx="1"/>
          </p:nvPr>
        </p:nvSpPr>
        <p:spPr>
          <a:prstGeom prst="rect">
            <a:avLst/>
          </a:prstGeom>
        </p:spPr>
        <p:txBody>
          <a:bodyPr/>
          <a:lstStyle/>
          <a:p>
            <a:pPr marL="384175" indent="-342900">
              <a:buClr>
                <a:srgbClr val="000000"/>
              </a:buClr>
              <a:buNone/>
            </a:pPr>
            <a:r>
              <a:t>Reduces to point pattern matching</a:t>
            </a:r>
          </a:p>
          <a:p>
            <a:pPr marL="298450" indent="-257175">
              <a:buClr>
                <a:srgbClr val="000000"/>
              </a:buClr>
              <a:buSzPct val="75000"/>
            </a:pPr>
            <a:r>
              <a:t>define/calculate </a:t>
            </a:r>
            <a:r>
              <a:rPr>
                <a:solidFill>
                  <a:srgbClr val="FF2600"/>
                </a:solidFill>
                <a:uFill>
                  <a:solidFill>
                    <a:srgbClr val="FF2600"/>
                  </a:solidFill>
                </a:uFill>
              </a:rPr>
              <a:t>correspondence</a:t>
            </a:r>
          </a:p>
          <a:p>
            <a:pPr marL="298450" indent="-257175">
              <a:buClr>
                <a:srgbClr val="000000"/>
              </a:buClr>
              <a:buSzPct val="75000"/>
            </a:pPr>
            <a:r>
              <a:t>define/calculate </a:t>
            </a:r>
            <a:r>
              <a:rPr>
                <a:solidFill>
                  <a:srgbClr val="FF2600"/>
                </a:solidFill>
                <a:uFill>
                  <a:solidFill>
                    <a:srgbClr val="FF2600"/>
                  </a:solidFill>
                </a:uFill>
              </a:rPr>
              <a:t>transformation</a:t>
            </a:r>
            <a:r>
              <a:t> (rigid/non-rigid)</a:t>
            </a:r>
          </a:p>
          <a:p>
            <a:pPr marL="298450" indent="-257175">
              <a:buClr>
                <a:srgbClr val="000000"/>
              </a:buClr>
              <a:buSzPct val="75000"/>
            </a:pPr>
            <a:r>
              <a:t>define/calculate matching </a:t>
            </a:r>
            <a:r>
              <a:rPr>
                <a:solidFill>
                  <a:srgbClr val="FF2600"/>
                </a:solidFill>
                <a:uFill>
                  <a:solidFill>
                    <a:srgbClr val="FF2600"/>
                  </a:solidFill>
                </a:uFill>
              </a:rPr>
              <a:t>metric</a:t>
            </a:r>
          </a:p>
          <a:p>
            <a:pPr marL="384175" indent="-342900">
              <a:buClr>
                <a:srgbClr val="000000"/>
              </a:buClr>
              <a:buNone/>
            </a:pPr>
            <a:r>
              <a:t>based on a model of the expected variations among the representations of mated pairs</a:t>
            </a:r>
          </a:p>
        </p:txBody>
      </p:sp>
      <p:sp>
        <p:nvSpPr>
          <p:cNvPr id="589" name="Minutiae Matching"/>
          <p:cNvSpPr txBox="1">
            <a:spLocks noGrp="1"/>
          </p:cNvSpPr>
          <p:nvPr>
            <p:ph type="title"/>
          </p:nvPr>
        </p:nvSpPr>
        <p:spPr>
          <a:prstGeom prst="rect">
            <a:avLst/>
          </a:prstGeom>
        </p:spPr>
        <p:txBody>
          <a:bodyPr/>
          <a:lstStyle/>
          <a:p>
            <a:r>
              <a:t>Minutiae Matching</a:t>
            </a:r>
          </a:p>
        </p:txBody>
      </p:sp>
    </p:spTree>
    <p:extLst>
      <p:ext uri="{BB962C8B-B14F-4D97-AF65-F5344CB8AC3E}">
        <p14:creationId xmlns:p14="http://schemas.microsoft.com/office/powerpoint/2010/main" val="271176519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Reduces to point pattern matching…"/>
          <p:cNvSpPr txBox="1">
            <a:spLocks noGrp="1"/>
          </p:cNvSpPr>
          <p:nvPr>
            <p:ph idx="1"/>
          </p:nvPr>
        </p:nvSpPr>
        <p:spPr>
          <a:xfrm>
            <a:off x="576000" y="1656000"/>
            <a:ext cx="6375058" cy="4464000"/>
          </a:xfrm>
          <a:prstGeom prst="rect">
            <a:avLst/>
          </a:prstGeom>
        </p:spPr>
        <p:txBody>
          <a:bodyPr>
            <a:normAutofit/>
          </a:bodyPr>
          <a:lstStyle/>
          <a:p>
            <a:pPr marL="384175" indent="-342900">
              <a:spcBef>
                <a:spcPts val="1600"/>
              </a:spcBef>
              <a:buClr>
                <a:srgbClr val="000000"/>
              </a:buClr>
              <a:buNone/>
              <a:defRPr sz="1600"/>
            </a:pPr>
            <a:r>
              <a:rPr sz="2000" dirty="0"/>
              <a:t>Reduces to point pattern matchin</a:t>
            </a:r>
            <a:r>
              <a:rPr lang="en-US" sz="2000" dirty="0"/>
              <a:t>g</a:t>
            </a:r>
          </a:p>
          <a:p>
            <a:pPr marL="841375" lvl="1" indent="-342900">
              <a:spcBef>
                <a:spcPts val="1600"/>
              </a:spcBef>
              <a:buClr>
                <a:srgbClr val="000000"/>
              </a:buClr>
              <a:defRPr sz="1600"/>
            </a:pPr>
            <a:r>
              <a:rPr sz="2000" dirty="0"/>
              <a:t>define/calculate </a:t>
            </a:r>
            <a:r>
              <a:rPr sz="2000" dirty="0">
                <a:solidFill>
                  <a:srgbClr val="FF2600"/>
                </a:solidFill>
                <a:uFill>
                  <a:solidFill>
                    <a:srgbClr val="FF2600"/>
                  </a:solidFill>
                </a:uFill>
              </a:rPr>
              <a:t>correspondence</a:t>
            </a:r>
          </a:p>
          <a:p>
            <a:pPr marL="841375" lvl="1" indent="-342900">
              <a:lnSpc>
                <a:spcPct val="50000"/>
              </a:lnSpc>
              <a:buClr>
                <a:srgbClr val="000000"/>
              </a:buClr>
              <a:buSzPct val="75000"/>
              <a:defRPr sz="1600"/>
            </a:pPr>
            <a:endParaRPr lang="en-US" sz="2000" dirty="0"/>
          </a:p>
          <a:p>
            <a:pPr marL="841375" lvl="1" indent="-342900">
              <a:lnSpc>
                <a:spcPct val="50000"/>
              </a:lnSpc>
              <a:buClr>
                <a:srgbClr val="000000"/>
              </a:buClr>
              <a:buSzPct val="75000"/>
              <a:defRPr sz="1600"/>
            </a:pPr>
            <a:r>
              <a:rPr sz="2000" dirty="0"/>
              <a:t>define/calculate </a:t>
            </a:r>
            <a:r>
              <a:rPr sz="2000" dirty="0">
                <a:solidFill>
                  <a:srgbClr val="FF2600"/>
                </a:solidFill>
                <a:uFill>
                  <a:solidFill>
                    <a:srgbClr val="FF2600"/>
                  </a:solidFill>
                </a:uFill>
              </a:rPr>
              <a:t>transformation</a:t>
            </a:r>
            <a:r>
              <a:rPr lang="en-US" sz="2000" dirty="0">
                <a:solidFill>
                  <a:srgbClr val="FF2600"/>
                </a:solidFill>
                <a:uFill>
                  <a:solidFill>
                    <a:srgbClr val="FF2600"/>
                  </a:solidFill>
                </a:uFill>
              </a:rPr>
              <a:t> </a:t>
            </a:r>
            <a:r>
              <a:rPr sz="2000" dirty="0"/>
              <a:t>(rigid/non-rigid)</a:t>
            </a:r>
          </a:p>
          <a:p>
            <a:pPr marL="841375" lvl="1" indent="-342900">
              <a:lnSpc>
                <a:spcPct val="50000"/>
              </a:lnSpc>
              <a:buClr>
                <a:srgbClr val="000000"/>
              </a:buClr>
              <a:buSzPct val="75000"/>
              <a:defRPr sz="1600"/>
            </a:pPr>
            <a:endParaRPr lang="en-US" sz="2000" dirty="0"/>
          </a:p>
          <a:p>
            <a:pPr marL="841375" lvl="1" indent="-342900">
              <a:lnSpc>
                <a:spcPct val="50000"/>
              </a:lnSpc>
              <a:buClr>
                <a:srgbClr val="000000"/>
              </a:buClr>
              <a:buSzPct val="75000"/>
              <a:defRPr sz="1600"/>
            </a:pPr>
            <a:r>
              <a:rPr sz="2000" dirty="0"/>
              <a:t>define/calculate matching </a:t>
            </a:r>
            <a:r>
              <a:rPr sz="2000" dirty="0">
                <a:solidFill>
                  <a:srgbClr val="FF2600"/>
                </a:solidFill>
                <a:uFill>
                  <a:solidFill>
                    <a:srgbClr val="FF2600"/>
                  </a:solidFill>
                </a:uFill>
              </a:rPr>
              <a:t>metric</a:t>
            </a:r>
          </a:p>
          <a:p>
            <a:pPr marL="384175" indent="-342900">
              <a:spcBef>
                <a:spcPts val="1600"/>
              </a:spcBef>
              <a:buClr>
                <a:srgbClr val="000000"/>
              </a:buClr>
              <a:buNone/>
              <a:defRPr sz="1600"/>
            </a:pPr>
            <a:r>
              <a:rPr sz="2000" dirty="0"/>
              <a:t>based on a model of the expected variations among the representations of mated pairs</a:t>
            </a:r>
          </a:p>
        </p:txBody>
      </p:sp>
      <p:sp>
        <p:nvSpPr>
          <p:cNvPr id="2" name="Content Placeholder 1">
            <a:extLst>
              <a:ext uri="{FF2B5EF4-FFF2-40B4-BE49-F238E27FC236}">
                <a16:creationId xmlns:a16="http://schemas.microsoft.com/office/drawing/2014/main" id="{5B61EE69-6652-C445-B7EC-77D3B067B740}"/>
              </a:ext>
            </a:extLst>
          </p:cNvPr>
          <p:cNvSpPr>
            <a:spLocks noGrp="1"/>
          </p:cNvSpPr>
          <p:nvPr>
            <p:ph sz="quarter" idx="13"/>
          </p:nvPr>
        </p:nvSpPr>
        <p:spPr/>
        <p:txBody>
          <a:bodyPr/>
          <a:lstStyle/>
          <a:p>
            <a:endParaRPr lang="en-BE"/>
          </a:p>
        </p:txBody>
      </p:sp>
      <p:sp>
        <p:nvSpPr>
          <p:cNvPr id="592" name="Minutiae Matching"/>
          <p:cNvSpPr txBox="1">
            <a:spLocks noGrp="1"/>
          </p:cNvSpPr>
          <p:nvPr>
            <p:ph type="title"/>
          </p:nvPr>
        </p:nvSpPr>
        <p:spPr>
          <a:prstGeom prst="rect">
            <a:avLst/>
          </a:prstGeom>
        </p:spPr>
        <p:txBody>
          <a:bodyPr/>
          <a:lstStyle/>
          <a:p>
            <a:r>
              <a:t>Minutiae Matching</a:t>
            </a:r>
          </a:p>
        </p:txBody>
      </p:sp>
      <p:pic>
        <p:nvPicPr>
          <p:cNvPr id="594" name="Image" descr="Image"/>
          <p:cNvPicPr>
            <a:picLocks noChangeAspect="1"/>
          </p:cNvPicPr>
          <p:nvPr/>
        </p:nvPicPr>
        <p:blipFill>
          <a:blip r:embed="rId2"/>
          <a:stretch>
            <a:fillRect/>
          </a:stretch>
        </p:blipFill>
        <p:spPr>
          <a:xfrm>
            <a:off x="6599246" y="1359036"/>
            <a:ext cx="5369766" cy="4264597"/>
          </a:xfrm>
          <a:prstGeom prst="rect">
            <a:avLst/>
          </a:prstGeom>
          <a:ln w="12700">
            <a:miter lim="400000"/>
          </a:ln>
        </p:spPr>
      </p:pic>
    </p:spTree>
    <p:extLst>
      <p:ext uri="{BB962C8B-B14F-4D97-AF65-F5344CB8AC3E}">
        <p14:creationId xmlns:p14="http://schemas.microsoft.com/office/powerpoint/2010/main" val="2308041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0ED48D-6AB1-6642-8DD9-6B00A183CE7A}"/>
              </a:ext>
            </a:extLst>
          </p:cNvPr>
          <p:cNvSpPr>
            <a:spLocks noGrp="1"/>
          </p:cNvSpPr>
          <p:nvPr>
            <p:ph type="title"/>
          </p:nvPr>
        </p:nvSpPr>
        <p:spPr/>
        <p:txBody>
          <a:bodyPr/>
          <a:lstStyle/>
          <a:p>
            <a:r>
              <a:rPr lang="en-BE" dirty="0"/>
              <a:t>Fingerprint Acquisition</a:t>
            </a:r>
          </a:p>
        </p:txBody>
      </p:sp>
      <p:sp>
        <p:nvSpPr>
          <p:cNvPr id="6" name="Text Placeholder 5">
            <a:extLst>
              <a:ext uri="{FF2B5EF4-FFF2-40B4-BE49-F238E27FC236}">
                <a16:creationId xmlns:a16="http://schemas.microsoft.com/office/drawing/2014/main" id="{8D8F8114-F2A1-2148-AD16-E5D5BC17AE35}"/>
              </a:ext>
            </a:extLst>
          </p:cNvPr>
          <p:cNvSpPr>
            <a:spLocks noGrp="1"/>
          </p:cNvSpPr>
          <p:nvPr>
            <p:ph type="body" idx="1"/>
          </p:nvPr>
        </p:nvSpPr>
        <p:spPr/>
        <p:txBody>
          <a:bodyPr/>
          <a:lstStyle/>
          <a:p>
            <a:endParaRPr lang="en-BE"/>
          </a:p>
        </p:txBody>
      </p:sp>
      <p:sp>
        <p:nvSpPr>
          <p:cNvPr id="4" name="Slide Number Placeholder 3">
            <a:extLst>
              <a:ext uri="{FF2B5EF4-FFF2-40B4-BE49-F238E27FC236}">
                <a16:creationId xmlns:a16="http://schemas.microsoft.com/office/drawing/2014/main" id="{62AB3797-12A1-494E-B7CC-33723172A080}"/>
              </a:ext>
            </a:extLst>
          </p:cNvPr>
          <p:cNvSpPr>
            <a:spLocks noGrp="1"/>
          </p:cNvSpPr>
          <p:nvPr>
            <p:ph type="sldNum" sz="quarter" idx="12"/>
          </p:nvPr>
        </p:nvSpPr>
        <p:spPr/>
        <p:txBody>
          <a:bodyPr/>
          <a:lstStyle/>
          <a:p>
            <a:fld id="{86CB4B4D-7CA3-9044-876B-883B54F8677D}" type="slidenum">
              <a:rPr lang="en-BE" smtClean="0"/>
              <a:t>11</a:t>
            </a:fld>
            <a:endParaRPr lang="en-BE"/>
          </a:p>
        </p:txBody>
      </p:sp>
      <p:pic>
        <p:nvPicPr>
          <p:cNvPr id="10" name="sony_fiu.jpg" descr="sony_fiu.jpg">
            <a:extLst>
              <a:ext uri="{FF2B5EF4-FFF2-40B4-BE49-F238E27FC236}">
                <a16:creationId xmlns:a16="http://schemas.microsoft.com/office/drawing/2014/main" id="{67226CB7-647E-7940-B61A-92B56C594B11}"/>
              </a:ext>
            </a:extLst>
          </p:cNvPr>
          <p:cNvPicPr>
            <a:picLocks noGrp="1"/>
          </p:cNvPicPr>
          <p:nvPr>
            <p:ph type="pic" sz="quarter" idx="13"/>
          </p:nvPr>
        </p:nvPicPr>
        <p:blipFill>
          <a:blip r:embed="rId2"/>
          <a:srcRect t="18172" b="18172"/>
          <a:stretch>
            <a:fillRect/>
          </a:stretch>
        </p:blipFill>
        <p:spPr>
          <a:prstGeom prst="rect">
            <a:avLst/>
          </a:prstGeom>
          <a:ln w="12700" cap="flat">
            <a:noFill/>
            <a:miter lim="400000"/>
          </a:ln>
          <a:effectLst/>
        </p:spPr>
      </p:pic>
      <p:pic>
        <p:nvPicPr>
          <p:cNvPr id="11" name="12343124.jpg" descr="12343124.jpg">
            <a:extLst>
              <a:ext uri="{FF2B5EF4-FFF2-40B4-BE49-F238E27FC236}">
                <a16:creationId xmlns:a16="http://schemas.microsoft.com/office/drawing/2014/main" id="{C53EA22C-3ED9-8A48-8BDC-69A27D4AC6E6}"/>
              </a:ext>
            </a:extLst>
          </p:cNvPr>
          <p:cNvPicPr>
            <a:picLocks noGrp="1" noChangeAspect="1"/>
          </p:cNvPicPr>
          <p:nvPr>
            <p:ph type="pic" sz="quarter" idx="14"/>
          </p:nvPr>
        </p:nvPicPr>
        <p:blipFill>
          <a:blip r:embed="rId3"/>
          <a:srcRect t="9173" b="9173"/>
          <a:stretch>
            <a:fillRect/>
          </a:stretch>
        </p:blipFill>
        <p:spPr>
          <a:prstGeom prst="rect">
            <a:avLst/>
          </a:prstGeom>
          <a:ln w="12700">
            <a:miter lim="400000"/>
          </a:ln>
        </p:spPr>
      </p:pic>
    </p:spTree>
    <p:extLst>
      <p:ext uri="{BB962C8B-B14F-4D97-AF65-F5344CB8AC3E}">
        <p14:creationId xmlns:p14="http://schemas.microsoft.com/office/powerpoint/2010/main" val="5563556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trategies…"/>
          <p:cNvSpPr txBox="1">
            <a:spLocks noGrp="1"/>
          </p:cNvSpPr>
          <p:nvPr>
            <p:ph idx="1"/>
          </p:nvPr>
        </p:nvSpPr>
        <p:spPr>
          <a:prstGeom prst="rect">
            <a:avLst/>
          </a:prstGeom>
        </p:spPr>
        <p:txBody>
          <a:bodyPr>
            <a:normAutofit fontScale="92500" lnSpcReduction="10000"/>
          </a:bodyPr>
          <a:lstStyle/>
          <a:p>
            <a:pPr marL="188245" indent="-168021" defTabSz="199136">
              <a:lnSpc>
                <a:spcPct val="90000"/>
              </a:lnSpc>
              <a:spcBef>
                <a:spcPts val="1300"/>
              </a:spcBef>
              <a:buClr>
                <a:srgbClr val="000000"/>
              </a:buClr>
              <a:buSzPct val="125000"/>
              <a:defRPr sz="1911"/>
            </a:pPr>
            <a:r>
              <a:t>Strategies</a:t>
            </a:r>
          </a:p>
          <a:p>
            <a:pPr marL="384270" lvl="1" indent="-140017" defTabSz="199136">
              <a:lnSpc>
                <a:spcPct val="90000"/>
              </a:lnSpc>
              <a:spcBef>
                <a:spcPts val="1300"/>
              </a:spcBef>
              <a:buClr>
                <a:srgbClr val="000000"/>
              </a:buClr>
              <a:buSzPct val="125000"/>
              <a:buFont typeface="Gill Sans Light"/>
              <a:defRPr sz="1715">
                <a:solidFill>
                  <a:srgbClr val="FF2600"/>
                </a:solidFill>
                <a:uFill>
                  <a:solidFill>
                    <a:srgbClr val="FF2600"/>
                  </a:solidFill>
                </a:uFill>
              </a:defRPr>
            </a:pPr>
            <a:r>
              <a:t>Point Set (with attached attributes) Matching</a:t>
            </a:r>
          </a:p>
          <a:p>
            <a:pPr marL="384270" lvl="1" indent="-140017" defTabSz="199136">
              <a:lnSpc>
                <a:spcPct val="90000"/>
              </a:lnSpc>
              <a:spcBef>
                <a:spcPts val="1300"/>
              </a:spcBef>
              <a:buClr>
                <a:srgbClr val="000000"/>
              </a:buClr>
              <a:buSzPct val="125000"/>
              <a:defRPr sz="1715"/>
            </a:pPr>
            <a:r>
              <a:t>Graph-matching</a:t>
            </a:r>
          </a:p>
          <a:p>
            <a:pPr marL="384270" lvl="1" indent="-140017" defTabSz="199136">
              <a:lnSpc>
                <a:spcPct val="90000"/>
              </a:lnSpc>
              <a:spcBef>
                <a:spcPts val="1300"/>
              </a:spcBef>
              <a:buClr>
                <a:srgbClr val="000000"/>
              </a:buClr>
              <a:buSzPct val="125000"/>
              <a:defRPr sz="1715"/>
            </a:pPr>
            <a:r>
              <a:t>sub-graph isomorphism</a:t>
            </a:r>
          </a:p>
          <a:p>
            <a:pPr marL="188245" indent="-168021" defTabSz="199136">
              <a:lnSpc>
                <a:spcPct val="90000"/>
              </a:lnSpc>
              <a:spcBef>
                <a:spcPts val="1300"/>
              </a:spcBef>
              <a:buClr>
                <a:srgbClr val="000000"/>
              </a:buClr>
              <a:buSzPct val="125000"/>
              <a:defRPr sz="1911"/>
            </a:pPr>
            <a:r>
              <a:t>Optimisation</a:t>
            </a:r>
          </a:p>
          <a:p>
            <a:pPr marL="384270" lvl="1" indent="-140017" defTabSz="199136">
              <a:lnSpc>
                <a:spcPct val="90000"/>
              </a:lnSpc>
              <a:spcBef>
                <a:spcPts val="1300"/>
              </a:spcBef>
              <a:buClr>
                <a:srgbClr val="000000"/>
              </a:buClr>
              <a:buSzPct val="125000"/>
              <a:defRPr sz="1715"/>
            </a:pPr>
            <a:r>
              <a:t>relaxation</a:t>
            </a:r>
          </a:p>
          <a:p>
            <a:pPr marL="384270" lvl="1" indent="-140017" defTabSz="199136">
              <a:lnSpc>
                <a:spcPct val="90000"/>
              </a:lnSpc>
              <a:spcBef>
                <a:spcPts val="1300"/>
              </a:spcBef>
              <a:buClr>
                <a:srgbClr val="000000"/>
              </a:buClr>
              <a:buSzPct val="125000"/>
              <a:defRPr sz="1715"/>
            </a:pPr>
            <a:r>
              <a:t>simulated annealing</a:t>
            </a:r>
          </a:p>
          <a:p>
            <a:pPr marL="384270" lvl="1" indent="-140017" defTabSz="199136">
              <a:lnSpc>
                <a:spcPct val="90000"/>
              </a:lnSpc>
              <a:spcBef>
                <a:spcPts val="1300"/>
              </a:spcBef>
              <a:buClr>
                <a:srgbClr val="000000"/>
              </a:buClr>
              <a:buSzPct val="125000"/>
              <a:defRPr sz="1715"/>
            </a:pPr>
            <a:r>
              <a:t>genetic algorithms</a:t>
            </a:r>
          </a:p>
          <a:p>
            <a:pPr marL="188245" indent="-168021" defTabSz="199136">
              <a:lnSpc>
                <a:spcPct val="90000"/>
              </a:lnSpc>
              <a:spcBef>
                <a:spcPts val="1300"/>
              </a:spcBef>
              <a:buClr>
                <a:srgbClr val="000000"/>
              </a:buClr>
              <a:buSzPct val="125000"/>
              <a:defRPr sz="1911"/>
            </a:pPr>
            <a:r>
              <a:t>Coping with</a:t>
            </a:r>
          </a:p>
          <a:p>
            <a:pPr marL="384270" lvl="1" indent="-140017" defTabSz="199136">
              <a:lnSpc>
                <a:spcPct val="90000"/>
              </a:lnSpc>
              <a:spcBef>
                <a:spcPts val="1300"/>
              </a:spcBef>
              <a:buClr>
                <a:srgbClr val="000000"/>
              </a:buClr>
              <a:buSzPct val="125000"/>
              <a:defRPr sz="1715"/>
            </a:pPr>
            <a:r>
              <a:t>poor quality data</a:t>
            </a:r>
          </a:p>
          <a:p>
            <a:pPr marL="384270" lvl="1" indent="-140017" defTabSz="199136">
              <a:lnSpc>
                <a:spcPct val="90000"/>
              </a:lnSpc>
              <a:spcBef>
                <a:spcPts val="1300"/>
              </a:spcBef>
              <a:buClr>
                <a:srgbClr val="000000"/>
              </a:buClr>
              <a:buSzPct val="125000"/>
              <a:defRPr sz="1715"/>
            </a:pPr>
            <a:r>
              <a:t>large databases</a:t>
            </a:r>
          </a:p>
          <a:p>
            <a:pPr marL="384270" lvl="1" indent="-140017" defTabSz="199136">
              <a:lnSpc>
                <a:spcPct val="90000"/>
              </a:lnSpc>
              <a:spcBef>
                <a:spcPts val="1300"/>
              </a:spcBef>
              <a:buClr>
                <a:srgbClr val="000000"/>
              </a:buClr>
              <a:buSzPct val="125000"/>
              <a:defRPr sz="1715"/>
            </a:pPr>
            <a:r>
              <a:t>geometrical and structural distortion</a:t>
            </a:r>
          </a:p>
        </p:txBody>
      </p:sp>
      <p:sp>
        <p:nvSpPr>
          <p:cNvPr id="599" name="Minutiae Matching"/>
          <p:cNvSpPr txBox="1">
            <a:spLocks noGrp="1"/>
          </p:cNvSpPr>
          <p:nvPr>
            <p:ph type="title"/>
          </p:nvPr>
        </p:nvSpPr>
        <p:spPr>
          <a:prstGeom prst="rect">
            <a:avLst/>
          </a:prstGeom>
        </p:spPr>
        <p:txBody>
          <a:bodyPr/>
          <a:lstStyle/>
          <a:p>
            <a:r>
              <a:t>Minutiae Matching</a:t>
            </a:r>
          </a:p>
        </p:txBody>
      </p:sp>
      <p:pic>
        <p:nvPicPr>
          <p:cNvPr id="4" name="image.png" descr="image.png">
            <a:extLst>
              <a:ext uri="{FF2B5EF4-FFF2-40B4-BE49-F238E27FC236}">
                <a16:creationId xmlns:a16="http://schemas.microsoft.com/office/drawing/2014/main" id="{AA769629-9431-474B-A078-3D5745E1422B}"/>
              </a:ext>
            </a:extLst>
          </p:cNvPr>
          <p:cNvPicPr>
            <a:picLocks/>
          </p:cNvPicPr>
          <p:nvPr/>
        </p:nvPicPr>
        <p:blipFill>
          <a:blip r:embed="rId2"/>
          <a:stretch>
            <a:fillRect/>
          </a:stretch>
        </p:blipFill>
        <p:spPr>
          <a:xfrm>
            <a:off x="5169545" y="2031099"/>
            <a:ext cx="6700376" cy="3767349"/>
          </a:xfrm>
          <a:prstGeom prst="rect">
            <a:avLst/>
          </a:prstGeom>
          <a:ln w="12700">
            <a:miter lim="400000"/>
          </a:ln>
        </p:spPr>
      </p:pic>
    </p:spTree>
    <p:extLst>
      <p:ext uri="{BB962C8B-B14F-4D97-AF65-F5344CB8AC3E}">
        <p14:creationId xmlns:p14="http://schemas.microsoft.com/office/powerpoint/2010/main" val="10051623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Displacement: 2 mm ~ 40 pixels at 500 dpi…"/>
          <p:cNvSpPr txBox="1">
            <a:spLocks noGrp="1"/>
          </p:cNvSpPr>
          <p:nvPr>
            <p:ph idx="1"/>
          </p:nvPr>
        </p:nvSpPr>
        <p:spPr>
          <a:prstGeom prst="rect">
            <a:avLst/>
          </a:prstGeom>
        </p:spPr>
        <p:txBody>
          <a:bodyPr>
            <a:normAutofit/>
          </a:bodyPr>
          <a:lstStyle/>
          <a:p>
            <a:pPr marL="298450" indent="-257175">
              <a:lnSpc>
                <a:spcPct val="90000"/>
              </a:lnSpc>
              <a:buClr>
                <a:srgbClr val="000000"/>
              </a:buClr>
              <a:buSzPct val="75000"/>
            </a:pPr>
            <a:r>
              <a:t>Displacement: 2 mm ~ 40 pixels at 500 dpi</a:t>
            </a:r>
          </a:p>
          <a:p>
            <a:pPr marL="298450" indent="-257175">
              <a:lnSpc>
                <a:spcPct val="90000"/>
              </a:lnSpc>
              <a:buClr>
                <a:srgbClr val="000000"/>
              </a:buClr>
              <a:buSzPct val="75000"/>
            </a:pPr>
            <a:r>
              <a:t>Rotation: +- 20 degrees</a:t>
            </a:r>
          </a:p>
          <a:p>
            <a:pPr marL="298450" indent="-257175">
              <a:lnSpc>
                <a:spcPct val="90000"/>
              </a:lnSpc>
              <a:buClr>
                <a:srgbClr val="000000"/>
              </a:buClr>
              <a:buSzPct val="75000"/>
            </a:pPr>
            <a:r>
              <a:t>Partial overlap (especially important for small-area sensors</a:t>
            </a:r>
          </a:p>
          <a:p>
            <a:pPr marL="298450" indent="-257175">
              <a:lnSpc>
                <a:spcPct val="90000"/>
              </a:lnSpc>
              <a:buClr>
                <a:srgbClr val="000000"/>
              </a:buClr>
              <a:buSzPct val="75000"/>
            </a:pPr>
            <a:r>
              <a:t>Non-linear distortion (skin plasticity)</a:t>
            </a:r>
          </a:p>
          <a:p>
            <a:pPr marL="298450" indent="-257175">
              <a:lnSpc>
                <a:spcPct val="90000"/>
              </a:lnSpc>
              <a:buClr>
                <a:srgbClr val="000000"/>
              </a:buClr>
              <a:buSzPct val="75000"/>
            </a:pPr>
            <a:r>
              <a:t>Pressure and skin condition (dryness,sweat,dirt, grease, air humidity)</a:t>
            </a:r>
          </a:p>
          <a:p>
            <a:pPr marL="298450" indent="-257175">
              <a:lnSpc>
                <a:spcPct val="90000"/>
              </a:lnSpc>
              <a:buClr>
                <a:srgbClr val="000000"/>
              </a:buClr>
              <a:buSzPct val="75000"/>
            </a:pPr>
            <a:r>
              <a:t>Noise (e.g. residues from previous fingerprints)</a:t>
            </a:r>
          </a:p>
          <a:p>
            <a:pPr marL="298450" indent="-257175">
              <a:lnSpc>
                <a:spcPct val="90000"/>
              </a:lnSpc>
              <a:buClr>
                <a:srgbClr val="000000"/>
              </a:buClr>
              <a:buSzPct val="75000"/>
            </a:pPr>
            <a:r>
              <a:t>Feature extraction errors</a:t>
            </a:r>
          </a:p>
        </p:txBody>
      </p:sp>
      <p:sp>
        <p:nvSpPr>
          <p:cNvPr id="602" name="Intra-class variations"/>
          <p:cNvSpPr txBox="1">
            <a:spLocks noGrp="1"/>
          </p:cNvSpPr>
          <p:nvPr>
            <p:ph type="title"/>
          </p:nvPr>
        </p:nvSpPr>
        <p:spPr>
          <a:prstGeom prst="rect">
            <a:avLst/>
          </a:prstGeom>
        </p:spPr>
        <p:txBody>
          <a:bodyPr/>
          <a:lstStyle/>
          <a:p>
            <a:r>
              <a:t>Intra-class variations</a:t>
            </a:r>
          </a:p>
        </p:txBody>
      </p:sp>
    </p:spTree>
    <p:extLst>
      <p:ext uri="{BB962C8B-B14F-4D97-AF65-F5344CB8AC3E}">
        <p14:creationId xmlns:p14="http://schemas.microsoft.com/office/powerpoint/2010/main" val="2727402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478E5A-7AD3-3D45-A4F5-28AAFC26A281}"/>
              </a:ext>
            </a:extLst>
          </p:cNvPr>
          <p:cNvSpPr>
            <a:spLocks noGrp="1"/>
          </p:cNvSpPr>
          <p:nvPr>
            <p:ph idx="1"/>
          </p:nvPr>
        </p:nvSpPr>
        <p:spPr/>
        <p:txBody>
          <a:bodyPr/>
          <a:lstStyle/>
          <a:p>
            <a:endParaRPr lang="en-BE"/>
          </a:p>
        </p:txBody>
      </p:sp>
      <p:sp>
        <p:nvSpPr>
          <p:cNvPr id="605" name="Intra-class variations"/>
          <p:cNvSpPr txBox="1">
            <a:spLocks noGrp="1"/>
          </p:cNvSpPr>
          <p:nvPr>
            <p:ph type="title"/>
          </p:nvPr>
        </p:nvSpPr>
        <p:spPr>
          <a:prstGeom prst="rect">
            <a:avLst/>
          </a:prstGeom>
        </p:spPr>
        <p:txBody>
          <a:bodyPr/>
          <a:lstStyle/>
          <a:p>
            <a:r>
              <a:t>Intra-class variations</a:t>
            </a:r>
          </a:p>
        </p:txBody>
      </p:sp>
      <p:pic>
        <p:nvPicPr>
          <p:cNvPr id="607" name="Image" descr="Image"/>
          <p:cNvPicPr>
            <a:picLocks noChangeAspect="1"/>
          </p:cNvPicPr>
          <p:nvPr/>
        </p:nvPicPr>
        <p:blipFill>
          <a:blip r:embed="rId2"/>
          <a:stretch>
            <a:fillRect/>
          </a:stretch>
        </p:blipFill>
        <p:spPr>
          <a:xfrm rot="16200000">
            <a:off x="3588331" y="87091"/>
            <a:ext cx="5015339" cy="7333998"/>
          </a:xfrm>
          <a:prstGeom prst="rect">
            <a:avLst/>
          </a:prstGeom>
          <a:ln w="12700">
            <a:miter lim="400000"/>
          </a:ln>
        </p:spPr>
      </p:pic>
    </p:spTree>
    <p:extLst>
      <p:ext uri="{BB962C8B-B14F-4D97-AF65-F5344CB8AC3E}">
        <p14:creationId xmlns:p14="http://schemas.microsoft.com/office/powerpoint/2010/main" val="10466658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Alignment/Registration…"/>
          <p:cNvSpPr txBox="1">
            <a:spLocks noGrp="1"/>
          </p:cNvSpPr>
          <p:nvPr>
            <p:ph idx="1"/>
          </p:nvPr>
        </p:nvSpPr>
        <p:spPr>
          <a:prstGeom prst="rect">
            <a:avLst/>
          </a:prstGeom>
        </p:spPr>
        <p:txBody>
          <a:bodyPr>
            <a:normAutofit/>
          </a:bodyPr>
          <a:lstStyle/>
          <a:p>
            <a:pPr marL="298450" indent="-257175">
              <a:buClr>
                <a:srgbClr val="000000"/>
              </a:buClr>
              <a:buSzPct val="75000"/>
              <a:defRPr>
                <a:solidFill>
                  <a:srgbClr val="FF2600"/>
                </a:solidFill>
                <a:uFill>
                  <a:solidFill>
                    <a:srgbClr val="FF2600"/>
                  </a:solidFill>
                </a:uFill>
              </a:defRPr>
            </a:pPr>
            <a:r>
              <a:t>Alignment/Registration</a:t>
            </a:r>
          </a:p>
          <a:p>
            <a:pPr marL="298450" indent="-257175">
              <a:buClr>
                <a:srgbClr val="000000"/>
              </a:buClr>
              <a:buSzPct val="75000"/>
            </a:pPr>
            <a:r>
              <a:t>Minutiae Pairing/Correspondence</a:t>
            </a:r>
          </a:p>
          <a:p>
            <a:pPr marL="298450" indent="-257175">
              <a:buClr>
                <a:srgbClr val="000000"/>
              </a:buClr>
              <a:buSzPct val="75000"/>
            </a:pPr>
            <a:r>
              <a:t>Matching score computation</a:t>
            </a:r>
          </a:p>
        </p:txBody>
      </p:sp>
      <p:sp>
        <p:nvSpPr>
          <p:cNvPr id="609" name="Minutiae Matching"/>
          <p:cNvSpPr txBox="1">
            <a:spLocks noGrp="1"/>
          </p:cNvSpPr>
          <p:nvPr>
            <p:ph type="title"/>
          </p:nvPr>
        </p:nvSpPr>
        <p:spPr>
          <a:prstGeom prst="rect">
            <a:avLst/>
          </a:prstGeom>
        </p:spPr>
        <p:txBody>
          <a:bodyPr/>
          <a:lstStyle/>
          <a:p>
            <a:r>
              <a:t>Minutiae Matching</a:t>
            </a:r>
          </a:p>
        </p:txBody>
      </p:sp>
      <p:pic>
        <p:nvPicPr>
          <p:cNvPr id="611" name="image.png" descr="image.png"/>
          <p:cNvPicPr>
            <a:picLocks/>
          </p:cNvPicPr>
          <p:nvPr/>
        </p:nvPicPr>
        <p:blipFill>
          <a:blip r:embed="rId2"/>
          <a:srcRect b="49307"/>
          <a:stretch>
            <a:fillRect/>
          </a:stretch>
        </p:blipFill>
        <p:spPr>
          <a:xfrm>
            <a:off x="5344790" y="2735782"/>
            <a:ext cx="5562600" cy="3143250"/>
          </a:xfrm>
          <a:prstGeom prst="rect">
            <a:avLst/>
          </a:prstGeom>
          <a:ln>
            <a:solidFill>
              <a:srgbClr val="000000"/>
            </a:solidFill>
            <a:miter lim="400000"/>
          </a:ln>
        </p:spPr>
      </p:pic>
    </p:spTree>
    <p:extLst>
      <p:ext uri="{BB962C8B-B14F-4D97-AF65-F5344CB8AC3E}">
        <p14:creationId xmlns:p14="http://schemas.microsoft.com/office/powerpoint/2010/main" val="41790428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D3B10B-160F-1440-8A40-9D7D0D213B6D}"/>
              </a:ext>
            </a:extLst>
          </p:cNvPr>
          <p:cNvSpPr>
            <a:spLocks noGrp="1"/>
          </p:cNvSpPr>
          <p:nvPr>
            <p:ph idx="1"/>
          </p:nvPr>
        </p:nvSpPr>
        <p:spPr/>
        <p:txBody>
          <a:bodyPr/>
          <a:lstStyle/>
          <a:p>
            <a:endParaRPr lang="en-BE"/>
          </a:p>
        </p:txBody>
      </p:sp>
      <p:sp>
        <p:nvSpPr>
          <p:cNvPr id="613" name="Minutiae Matching"/>
          <p:cNvSpPr txBox="1">
            <a:spLocks noGrp="1"/>
          </p:cNvSpPr>
          <p:nvPr>
            <p:ph type="title"/>
          </p:nvPr>
        </p:nvSpPr>
        <p:spPr>
          <a:prstGeom prst="rect">
            <a:avLst/>
          </a:prstGeom>
        </p:spPr>
        <p:txBody>
          <a:bodyPr/>
          <a:lstStyle/>
          <a:p>
            <a:r>
              <a:t>Minutiae Matching</a:t>
            </a:r>
          </a:p>
        </p:txBody>
      </p:sp>
      <p:pic>
        <p:nvPicPr>
          <p:cNvPr id="614" name="Image" descr="Image"/>
          <p:cNvPicPr>
            <a:picLocks noChangeAspect="1"/>
          </p:cNvPicPr>
          <p:nvPr/>
        </p:nvPicPr>
        <p:blipFill>
          <a:blip r:embed="rId2"/>
          <a:srcRect b="55162"/>
          <a:stretch>
            <a:fillRect/>
          </a:stretch>
        </p:blipFill>
        <p:spPr>
          <a:xfrm>
            <a:off x="5931785" y="3061128"/>
            <a:ext cx="4947904" cy="372390"/>
          </a:xfrm>
          <a:prstGeom prst="rect">
            <a:avLst/>
          </a:prstGeom>
          <a:ln w="12700">
            <a:miter lim="400000"/>
          </a:ln>
        </p:spPr>
      </p:pic>
      <p:pic>
        <p:nvPicPr>
          <p:cNvPr id="615" name="image.png" descr="image.png"/>
          <p:cNvPicPr>
            <a:picLocks/>
          </p:cNvPicPr>
          <p:nvPr/>
        </p:nvPicPr>
        <p:blipFill>
          <a:blip r:embed="rId3"/>
          <a:srcRect r="40047"/>
          <a:stretch>
            <a:fillRect/>
          </a:stretch>
        </p:blipFill>
        <p:spPr>
          <a:xfrm>
            <a:off x="1714492" y="2027282"/>
            <a:ext cx="4296507" cy="3930840"/>
          </a:xfrm>
          <a:prstGeom prst="rect">
            <a:avLst/>
          </a:prstGeom>
          <a:ln w="12700">
            <a:miter lim="400000"/>
          </a:ln>
        </p:spPr>
      </p:pic>
      <p:pic>
        <p:nvPicPr>
          <p:cNvPr id="616" name="Image" descr="Image"/>
          <p:cNvPicPr>
            <a:picLocks noChangeAspect="1"/>
          </p:cNvPicPr>
          <p:nvPr/>
        </p:nvPicPr>
        <p:blipFill>
          <a:blip r:embed="rId2"/>
          <a:srcRect t="41003"/>
          <a:stretch>
            <a:fillRect/>
          </a:stretch>
        </p:blipFill>
        <p:spPr>
          <a:xfrm>
            <a:off x="5963826" y="4808888"/>
            <a:ext cx="4648291" cy="460316"/>
          </a:xfrm>
          <a:prstGeom prst="rect">
            <a:avLst/>
          </a:prstGeom>
          <a:ln w="12700">
            <a:miter lim="400000"/>
          </a:ln>
        </p:spPr>
      </p:pic>
    </p:spTree>
    <p:extLst>
      <p:ext uri="{BB962C8B-B14F-4D97-AF65-F5344CB8AC3E}">
        <p14:creationId xmlns:p14="http://schemas.microsoft.com/office/powerpoint/2010/main" val="30895772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Minutiae Pairing"/>
          <p:cNvSpPr txBox="1">
            <a:spLocks noGrp="1"/>
          </p:cNvSpPr>
          <p:nvPr>
            <p:ph type="title"/>
          </p:nvPr>
        </p:nvSpPr>
        <p:spPr>
          <a:prstGeom prst="rect">
            <a:avLst/>
          </a:prstGeom>
        </p:spPr>
        <p:txBody>
          <a:bodyPr/>
          <a:lstStyle/>
          <a:p>
            <a:r>
              <a:t>Minutiae Pairing</a:t>
            </a:r>
          </a:p>
        </p:txBody>
      </p:sp>
      <p:pic>
        <p:nvPicPr>
          <p:cNvPr id="619" name="Image" descr="Image"/>
          <p:cNvPicPr>
            <a:picLocks noChangeAspect="1"/>
          </p:cNvPicPr>
          <p:nvPr/>
        </p:nvPicPr>
        <p:blipFill>
          <a:blip r:embed="rId2"/>
          <a:stretch>
            <a:fillRect/>
          </a:stretch>
        </p:blipFill>
        <p:spPr>
          <a:xfrm>
            <a:off x="2275432" y="1359036"/>
            <a:ext cx="7025763" cy="1635589"/>
          </a:xfrm>
          <a:prstGeom prst="rect">
            <a:avLst/>
          </a:prstGeom>
          <a:ln w="12700">
            <a:miter lim="400000"/>
          </a:ln>
        </p:spPr>
      </p:pic>
      <p:pic>
        <p:nvPicPr>
          <p:cNvPr id="620" name="image.png" descr="image.png"/>
          <p:cNvPicPr>
            <a:picLocks/>
          </p:cNvPicPr>
          <p:nvPr/>
        </p:nvPicPr>
        <p:blipFill>
          <a:blip r:embed="rId3"/>
          <a:stretch>
            <a:fillRect/>
          </a:stretch>
        </p:blipFill>
        <p:spPr>
          <a:xfrm>
            <a:off x="3034777" y="3167094"/>
            <a:ext cx="6122446" cy="2952906"/>
          </a:xfrm>
          <a:prstGeom prst="rect">
            <a:avLst/>
          </a:prstGeom>
          <a:ln w="12700">
            <a:miter lim="400000"/>
          </a:ln>
        </p:spPr>
      </p:pic>
    </p:spTree>
    <p:extLst>
      <p:ext uri="{BB962C8B-B14F-4D97-AF65-F5344CB8AC3E}">
        <p14:creationId xmlns:p14="http://schemas.microsoft.com/office/powerpoint/2010/main" val="37923986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3A7A1D-EB18-894F-9909-15CD42CD3886}"/>
              </a:ext>
            </a:extLst>
          </p:cNvPr>
          <p:cNvSpPr>
            <a:spLocks noGrp="1"/>
          </p:cNvSpPr>
          <p:nvPr>
            <p:ph idx="1"/>
          </p:nvPr>
        </p:nvSpPr>
        <p:spPr/>
        <p:txBody>
          <a:bodyPr/>
          <a:lstStyle/>
          <a:p>
            <a:endParaRPr lang="en-BE"/>
          </a:p>
        </p:txBody>
      </p:sp>
      <p:sp>
        <p:nvSpPr>
          <p:cNvPr id="622" name="Alignment"/>
          <p:cNvSpPr txBox="1">
            <a:spLocks noGrp="1"/>
          </p:cNvSpPr>
          <p:nvPr>
            <p:ph type="title"/>
          </p:nvPr>
        </p:nvSpPr>
        <p:spPr>
          <a:prstGeom prst="rect">
            <a:avLst/>
          </a:prstGeom>
        </p:spPr>
        <p:txBody>
          <a:bodyPr/>
          <a:lstStyle/>
          <a:p>
            <a:r>
              <a:t>Alignment</a:t>
            </a:r>
          </a:p>
        </p:txBody>
      </p:sp>
      <p:pic>
        <p:nvPicPr>
          <p:cNvPr id="623" name="image.png" descr="image.png"/>
          <p:cNvPicPr>
            <a:picLocks/>
          </p:cNvPicPr>
          <p:nvPr/>
        </p:nvPicPr>
        <p:blipFill>
          <a:blip r:embed="rId2"/>
          <a:stretch>
            <a:fillRect/>
          </a:stretch>
        </p:blipFill>
        <p:spPr>
          <a:xfrm>
            <a:off x="3043237" y="3102621"/>
            <a:ext cx="6105525" cy="2914650"/>
          </a:xfrm>
          <a:prstGeom prst="rect">
            <a:avLst/>
          </a:prstGeom>
          <a:ln>
            <a:solidFill>
              <a:srgbClr val="000000"/>
            </a:solidFill>
            <a:miter lim="400000"/>
          </a:ln>
        </p:spPr>
      </p:pic>
      <p:pic>
        <p:nvPicPr>
          <p:cNvPr id="624" name="Image" descr="Image"/>
          <p:cNvPicPr>
            <a:picLocks noChangeAspect="1"/>
          </p:cNvPicPr>
          <p:nvPr/>
        </p:nvPicPr>
        <p:blipFill>
          <a:blip r:embed="rId3"/>
          <a:stretch>
            <a:fillRect/>
          </a:stretch>
        </p:blipFill>
        <p:spPr>
          <a:xfrm>
            <a:off x="3204541" y="1393258"/>
            <a:ext cx="5540779" cy="1301642"/>
          </a:xfrm>
          <a:prstGeom prst="rect">
            <a:avLst/>
          </a:prstGeom>
          <a:ln w="12700">
            <a:miter lim="400000"/>
          </a:ln>
        </p:spPr>
      </p:pic>
    </p:spTree>
    <p:extLst>
      <p:ext uri="{BB962C8B-B14F-4D97-AF65-F5344CB8AC3E}">
        <p14:creationId xmlns:p14="http://schemas.microsoft.com/office/powerpoint/2010/main" val="2372142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47AEC7-6B3F-2641-B9B0-79EA467EE500}"/>
              </a:ext>
            </a:extLst>
          </p:cNvPr>
          <p:cNvSpPr>
            <a:spLocks noGrp="1"/>
          </p:cNvSpPr>
          <p:nvPr>
            <p:ph idx="1"/>
          </p:nvPr>
        </p:nvSpPr>
        <p:spPr/>
        <p:txBody>
          <a:bodyPr/>
          <a:lstStyle/>
          <a:p>
            <a:endParaRPr lang="en-BE"/>
          </a:p>
        </p:txBody>
      </p:sp>
      <p:sp>
        <p:nvSpPr>
          <p:cNvPr id="626" name="Matching"/>
          <p:cNvSpPr txBox="1">
            <a:spLocks noGrp="1"/>
          </p:cNvSpPr>
          <p:nvPr>
            <p:ph type="title"/>
          </p:nvPr>
        </p:nvSpPr>
        <p:spPr>
          <a:prstGeom prst="rect">
            <a:avLst/>
          </a:prstGeom>
        </p:spPr>
        <p:txBody>
          <a:bodyPr/>
          <a:lstStyle/>
          <a:p>
            <a:r>
              <a:t>Matching</a:t>
            </a:r>
          </a:p>
        </p:txBody>
      </p:sp>
      <p:pic>
        <p:nvPicPr>
          <p:cNvPr id="627" name="Image" descr="Image"/>
          <p:cNvPicPr>
            <a:picLocks noChangeAspect="1"/>
          </p:cNvPicPr>
          <p:nvPr/>
        </p:nvPicPr>
        <p:blipFill>
          <a:blip r:embed="rId2"/>
          <a:srcRect r="10313" b="10313"/>
          <a:stretch>
            <a:fillRect/>
          </a:stretch>
        </p:blipFill>
        <p:spPr>
          <a:xfrm>
            <a:off x="2285037" y="2630844"/>
            <a:ext cx="7228913" cy="1149489"/>
          </a:xfrm>
          <a:prstGeom prst="rect">
            <a:avLst/>
          </a:prstGeom>
          <a:ln w="12700">
            <a:miter lim="400000"/>
          </a:ln>
        </p:spPr>
      </p:pic>
      <p:pic>
        <p:nvPicPr>
          <p:cNvPr id="628" name="Image" descr="Image"/>
          <p:cNvPicPr>
            <a:picLocks noChangeAspect="1"/>
          </p:cNvPicPr>
          <p:nvPr/>
        </p:nvPicPr>
        <p:blipFill>
          <a:blip r:embed="rId3"/>
          <a:stretch>
            <a:fillRect/>
          </a:stretch>
        </p:blipFill>
        <p:spPr>
          <a:xfrm>
            <a:off x="2285037" y="3969620"/>
            <a:ext cx="7798596" cy="1443210"/>
          </a:xfrm>
          <a:prstGeom prst="rect">
            <a:avLst/>
          </a:prstGeom>
          <a:ln w="12700">
            <a:miter lim="400000"/>
          </a:ln>
        </p:spPr>
      </p:pic>
      <p:sp>
        <p:nvSpPr>
          <p:cNvPr id="629" name="Find “best” Rigid Transform (θ,Δx,Δy) between minutiae points P and Q"/>
          <p:cNvSpPr txBox="1"/>
          <p:nvPr/>
        </p:nvSpPr>
        <p:spPr>
          <a:xfrm>
            <a:off x="1628445" y="1741601"/>
            <a:ext cx="741138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84175" indent="-342900" algn="l">
              <a:spcBef>
                <a:spcPts val="2700"/>
              </a:spcBef>
              <a:buClr>
                <a:srgbClr val="000000"/>
              </a:buClr>
              <a:buFont typeface="Monotype Sorts"/>
              <a:defRPr sz="1800"/>
            </a:lvl1pPr>
          </a:lstStyle>
          <a:p>
            <a:r>
              <a:t>Find “best” Rigid Transform (θ,Δx,Δy) between minutiae points P and Q</a:t>
            </a:r>
          </a:p>
        </p:txBody>
      </p:sp>
      <p:sp>
        <p:nvSpPr>
          <p:cNvPr id="630" name="= Point Pattern Matching!"/>
          <p:cNvSpPr txBox="1"/>
          <p:nvPr/>
        </p:nvSpPr>
        <p:spPr>
          <a:xfrm>
            <a:off x="1714103" y="5750032"/>
            <a:ext cx="2741135"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84175" indent="-342900" algn="l">
              <a:spcBef>
                <a:spcPts val="2700"/>
              </a:spcBef>
              <a:buClr>
                <a:srgbClr val="000000"/>
              </a:buClr>
              <a:buFont typeface="Monotype Sorts"/>
              <a:defRPr sz="1800"/>
            </a:lvl1pPr>
          </a:lstStyle>
          <a:p>
            <a:r>
              <a:t>= Point Pattern Matching!</a:t>
            </a:r>
          </a:p>
        </p:txBody>
      </p:sp>
    </p:spTree>
    <p:extLst>
      <p:ext uri="{BB962C8B-B14F-4D97-AF65-F5344CB8AC3E}">
        <p14:creationId xmlns:p14="http://schemas.microsoft.com/office/powerpoint/2010/main" val="36363435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Find “best” Similarity Transform (s,θ,Δx,Δy) between minutiae points P and Q"/>
          <p:cNvSpPr txBox="1">
            <a:spLocks noGrp="1"/>
          </p:cNvSpPr>
          <p:nvPr>
            <p:ph idx="1"/>
          </p:nvPr>
        </p:nvSpPr>
        <p:spPr>
          <a:prstGeom prst="rect">
            <a:avLst/>
          </a:prstGeom>
        </p:spPr>
        <p:txBody>
          <a:bodyPr/>
          <a:lstStyle>
            <a:lvl1pPr marL="384175" indent="-342900">
              <a:buClr>
                <a:srgbClr val="000000"/>
              </a:buClr>
              <a:buSzTx/>
              <a:buFont typeface="Monotype Sorts"/>
              <a:buNone/>
            </a:lvl1pPr>
          </a:lstStyle>
          <a:p>
            <a:r>
              <a:t>Find “best” Similarity Transform (s,θ,Δx,Δy) between minutiae points P and Q</a:t>
            </a:r>
          </a:p>
        </p:txBody>
      </p:sp>
      <p:sp>
        <p:nvSpPr>
          <p:cNvPr id="633" name="Alignment"/>
          <p:cNvSpPr txBox="1">
            <a:spLocks noGrp="1"/>
          </p:cNvSpPr>
          <p:nvPr>
            <p:ph type="title"/>
          </p:nvPr>
        </p:nvSpPr>
        <p:spPr>
          <a:prstGeom prst="rect">
            <a:avLst/>
          </a:prstGeom>
        </p:spPr>
        <p:txBody>
          <a:bodyPr/>
          <a:lstStyle/>
          <a:p>
            <a:r>
              <a:t>Alignment</a:t>
            </a:r>
          </a:p>
        </p:txBody>
      </p:sp>
      <p:pic>
        <p:nvPicPr>
          <p:cNvPr id="634" name="image.png" descr="image.png"/>
          <p:cNvPicPr>
            <a:picLocks/>
          </p:cNvPicPr>
          <p:nvPr/>
        </p:nvPicPr>
        <p:blipFill>
          <a:blip r:embed="rId2"/>
          <a:stretch>
            <a:fillRect/>
          </a:stretch>
        </p:blipFill>
        <p:spPr>
          <a:xfrm>
            <a:off x="3048001" y="2286000"/>
            <a:ext cx="6029325" cy="1295400"/>
          </a:xfrm>
          <a:prstGeom prst="rect">
            <a:avLst/>
          </a:prstGeom>
          <a:ln>
            <a:solidFill>
              <a:srgbClr val="000000"/>
            </a:solidFill>
            <a:miter lim="400000"/>
          </a:ln>
          <a:effectLst>
            <a:outerShdw blurRad="63500" dist="101600" dir="2700000" rotWithShape="0">
              <a:srgbClr val="929292">
                <a:alpha val="74996"/>
              </a:srgbClr>
            </a:outerShdw>
          </a:effectLst>
        </p:spPr>
      </p:pic>
      <p:pic>
        <p:nvPicPr>
          <p:cNvPr id="635" name="image.png" descr="image.png"/>
          <p:cNvPicPr>
            <a:picLocks/>
          </p:cNvPicPr>
          <p:nvPr/>
        </p:nvPicPr>
        <p:blipFill>
          <a:blip r:embed="rId3"/>
          <a:stretch>
            <a:fillRect/>
          </a:stretch>
        </p:blipFill>
        <p:spPr>
          <a:xfrm>
            <a:off x="3048001" y="3733800"/>
            <a:ext cx="6105525" cy="2914650"/>
          </a:xfrm>
          <a:prstGeom prst="rect">
            <a:avLst/>
          </a:prstGeom>
          <a:ln>
            <a:solidFill>
              <a:srgbClr val="000000"/>
            </a:solidFill>
            <a:miter lim="400000"/>
          </a:ln>
        </p:spPr>
      </p:pic>
    </p:spTree>
    <p:extLst>
      <p:ext uri="{BB962C8B-B14F-4D97-AF65-F5344CB8AC3E}">
        <p14:creationId xmlns:p14="http://schemas.microsoft.com/office/powerpoint/2010/main" val="24635570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Best” =  #{overlapping and matching (same orientation) minutiae points} is maximal…"/>
          <p:cNvSpPr txBox="1">
            <a:spLocks noGrp="1"/>
          </p:cNvSpPr>
          <p:nvPr>
            <p:ph idx="1"/>
          </p:nvPr>
        </p:nvSpPr>
        <p:spPr>
          <a:prstGeom prst="rect">
            <a:avLst/>
          </a:prstGeom>
        </p:spPr>
        <p:txBody>
          <a:bodyPr/>
          <a:lstStyle/>
          <a:p>
            <a:pPr marL="298450" indent="-257175">
              <a:buClr>
                <a:srgbClr val="000000"/>
              </a:buClr>
              <a:buSzPct val="125000"/>
            </a:pPr>
            <a:r>
              <a:t>“Best” =  #{overlapping and matching (same orientation) minutiae points} is maximal</a:t>
            </a:r>
          </a:p>
          <a:p>
            <a:pPr marL="298450" indent="-257175">
              <a:buClr>
                <a:srgbClr val="000000"/>
              </a:buClr>
              <a:buSzPct val="125000"/>
            </a:pPr>
            <a:r>
              <a:t>Found using generalized Hough Transform</a:t>
            </a:r>
          </a:p>
          <a:p>
            <a:pPr marL="298450" indent="-257175">
              <a:buClr>
                <a:srgbClr val="000000"/>
              </a:buClr>
              <a:buSzPct val="125000"/>
            </a:pPr>
            <a:r>
              <a:t>Uses Accumulator Array A with A(k,l,m,n) counting the evidence for F</a:t>
            </a:r>
            <a:r>
              <a:rPr baseline="-31333"/>
              <a:t>s,θ,Δx,Δy </a:t>
            </a:r>
          </a:p>
          <a:p>
            <a:pPr marL="298450" indent="-257175">
              <a:buClr>
                <a:srgbClr val="000000"/>
              </a:buClr>
              <a:buSzPct val="125000"/>
            </a:pPr>
            <a:r>
              <a:t>For each pair (p,q) ∈ PxQ  find all possible transformations F</a:t>
            </a:r>
            <a:r>
              <a:rPr baseline="-31333"/>
              <a:t>s,θ,Δx,Δy  </a:t>
            </a:r>
            <a:r>
              <a:t>that map p to q:</a:t>
            </a:r>
          </a:p>
          <a:p>
            <a:pPr marL="41275" indent="0" algn="ctr">
              <a:buClr>
                <a:srgbClr val="000000"/>
              </a:buClr>
              <a:buSzPct val="125000"/>
              <a:defRPr sz="2400">
                <a:solidFill>
                  <a:srgbClr val="525252"/>
                </a:solidFill>
              </a:defRPr>
            </a:pPr>
            <a:r>
              <a:t>∀ (s</a:t>
            </a:r>
            <a:r>
              <a:rPr baseline="-25000"/>
              <a:t>k</a:t>
            </a:r>
            <a:r>
              <a:t>,θ</a:t>
            </a:r>
            <a:r>
              <a:rPr baseline="-25000"/>
              <a:t>l</a:t>
            </a:r>
            <a:r>
              <a:t>): ∃! (Δx,Δy): F</a:t>
            </a:r>
            <a:r>
              <a:rPr baseline="-25000"/>
              <a:t>s,θ,Δx,Δy </a:t>
            </a:r>
            <a:r>
              <a:t>(p) = q</a:t>
            </a:r>
          </a:p>
        </p:txBody>
      </p:sp>
      <p:sp>
        <p:nvSpPr>
          <p:cNvPr id="637" name="Alignment"/>
          <p:cNvSpPr txBox="1">
            <a:spLocks noGrp="1"/>
          </p:cNvSpPr>
          <p:nvPr>
            <p:ph type="title"/>
          </p:nvPr>
        </p:nvSpPr>
        <p:spPr>
          <a:prstGeom prst="rect">
            <a:avLst/>
          </a:prstGeom>
        </p:spPr>
        <p:txBody>
          <a:bodyPr/>
          <a:lstStyle/>
          <a:p>
            <a:r>
              <a:t>Alignment</a:t>
            </a:r>
          </a:p>
        </p:txBody>
      </p:sp>
      <p:pic>
        <p:nvPicPr>
          <p:cNvPr id="639" name="image.png" descr="image.png"/>
          <p:cNvPicPr>
            <a:picLocks/>
          </p:cNvPicPr>
          <p:nvPr/>
        </p:nvPicPr>
        <p:blipFill>
          <a:blip r:embed="rId2"/>
          <a:stretch>
            <a:fillRect/>
          </a:stretch>
        </p:blipFill>
        <p:spPr>
          <a:xfrm>
            <a:off x="1879637" y="4986254"/>
            <a:ext cx="3552825" cy="1109663"/>
          </a:xfrm>
          <a:prstGeom prst="rect">
            <a:avLst/>
          </a:prstGeom>
          <a:ln>
            <a:solidFill>
              <a:srgbClr val="000000"/>
            </a:solidFill>
            <a:miter lim="400000"/>
          </a:ln>
        </p:spPr>
      </p:pic>
      <p:sp>
        <p:nvSpPr>
          <p:cNvPr id="640" name="Δx,Δy quantized in bins"/>
          <p:cNvSpPr txBox="1"/>
          <p:nvPr/>
        </p:nvSpPr>
        <p:spPr>
          <a:xfrm>
            <a:off x="6595616" y="5287169"/>
            <a:ext cx="3858429"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Monotype Sorts"/>
              <a:defRPr sz="2000"/>
            </a:lvl1pPr>
          </a:lstStyle>
          <a:p>
            <a:pPr>
              <a:defRPr sz="2800"/>
            </a:pPr>
            <a:r>
              <a:rPr dirty="0" err="1"/>
              <a:t>Δx,Δy</a:t>
            </a:r>
            <a:r>
              <a:rPr dirty="0"/>
              <a:t> quantized in bins</a:t>
            </a:r>
          </a:p>
        </p:txBody>
      </p:sp>
    </p:spTree>
    <p:extLst>
      <p:ext uri="{BB962C8B-B14F-4D97-AF65-F5344CB8AC3E}">
        <p14:creationId xmlns:p14="http://schemas.microsoft.com/office/powerpoint/2010/main" val="1984466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Inked fingerprints (off-line).…"/>
          <p:cNvSpPr txBox="1">
            <a:spLocks noGrp="1"/>
          </p:cNvSpPr>
          <p:nvPr>
            <p:ph idx="1"/>
          </p:nvPr>
        </p:nvSpPr>
        <p:spPr>
          <a:xfrm>
            <a:off x="576000" y="1656000"/>
            <a:ext cx="5799400" cy="4464000"/>
          </a:xfrm>
          <a:prstGeom prst="rect">
            <a:avLst/>
          </a:prstGeom>
        </p:spPr>
        <p:txBody>
          <a:bodyPr>
            <a:normAutofit/>
          </a:bodyPr>
          <a:lstStyle/>
          <a:p>
            <a:pPr marL="298450" indent="-257175">
              <a:buClr>
                <a:srgbClr val="000000"/>
              </a:buClr>
              <a:buSzPct val="125000"/>
            </a:pPr>
            <a:r>
              <a:rPr dirty="0"/>
              <a:t>Inked fingerprints (off-line).</a:t>
            </a:r>
          </a:p>
          <a:p>
            <a:pPr marL="755650" lvl="1" indent="-257175">
              <a:buClr>
                <a:srgbClr val="000000"/>
              </a:buClr>
              <a:buSzPct val="125000"/>
            </a:pPr>
            <a:r>
              <a:rPr sz="2000" dirty="0"/>
              <a:t>Impression of inked finger on paper.</a:t>
            </a:r>
          </a:p>
          <a:p>
            <a:pPr marL="755650" lvl="1" indent="-257175">
              <a:buClr>
                <a:srgbClr val="000000"/>
              </a:buClr>
              <a:buSzPct val="125000"/>
            </a:pPr>
            <a:r>
              <a:rPr sz="2000" dirty="0"/>
              <a:t>Image scanned (using flat bed scanner).</a:t>
            </a:r>
          </a:p>
          <a:p>
            <a:pPr marL="755650" lvl="1" indent="-257175">
              <a:buClr>
                <a:srgbClr val="000000"/>
              </a:buClr>
              <a:buSzPct val="125000"/>
            </a:pPr>
            <a:r>
              <a:rPr sz="2000" dirty="0"/>
              <a:t>Cumbersome.</a:t>
            </a:r>
          </a:p>
          <a:p>
            <a:pPr marL="755650" lvl="1" indent="-257175">
              <a:buClr>
                <a:srgbClr val="000000"/>
              </a:buClr>
              <a:buSzPct val="125000"/>
            </a:pPr>
            <a:r>
              <a:rPr sz="2000" dirty="0"/>
              <a:t>Infeasible and socially unacceptable for identity verification.</a:t>
            </a:r>
          </a:p>
          <a:p>
            <a:pPr marL="298450" indent="-257175">
              <a:buClr>
                <a:srgbClr val="000000"/>
              </a:buClr>
              <a:buSzPct val="125000"/>
            </a:pPr>
            <a:r>
              <a:rPr dirty="0"/>
              <a:t>Latent fingerprints on crime scenes.</a:t>
            </a:r>
          </a:p>
          <a:p>
            <a:pPr marL="298450" indent="-257175">
              <a:buClr>
                <a:srgbClr val="000000"/>
              </a:buClr>
              <a:buSzPct val="125000"/>
            </a:pPr>
            <a:r>
              <a:rPr dirty="0"/>
              <a:t>Live scan (ink-less).</a:t>
            </a:r>
          </a:p>
          <a:p>
            <a:pPr marL="755650" lvl="1" indent="-257175">
              <a:buClr>
                <a:srgbClr val="000000"/>
              </a:buClr>
              <a:buSzPct val="125000"/>
            </a:pPr>
            <a:r>
              <a:rPr sz="2000" dirty="0"/>
              <a:t>Image directly obtained without paper impression.</a:t>
            </a:r>
          </a:p>
        </p:txBody>
      </p:sp>
      <p:pic>
        <p:nvPicPr>
          <p:cNvPr id="4" name="Content Placeholder 3">
            <a:extLst>
              <a:ext uri="{FF2B5EF4-FFF2-40B4-BE49-F238E27FC236}">
                <a16:creationId xmlns:a16="http://schemas.microsoft.com/office/drawing/2014/main" id="{9D28B136-6CF2-1640-B7FC-52322EF2FB7E}"/>
              </a:ext>
            </a:extLst>
          </p:cNvPr>
          <p:cNvPicPr>
            <a:picLocks noGrp="1" noChangeAspect="1"/>
          </p:cNvPicPr>
          <p:nvPr>
            <p:ph sz="quarter" idx="13"/>
          </p:nvPr>
        </p:nvPicPr>
        <p:blipFill>
          <a:blip r:embed="rId2"/>
          <a:stretch>
            <a:fillRect/>
          </a:stretch>
        </p:blipFill>
        <p:spPr>
          <a:xfrm>
            <a:off x="8294733" y="420351"/>
            <a:ext cx="2976033" cy="4464050"/>
          </a:xfrm>
          <a:prstGeom prst="rect">
            <a:avLst/>
          </a:prstGeom>
        </p:spPr>
      </p:pic>
      <p:sp>
        <p:nvSpPr>
          <p:cNvPr id="226" name="Acquisition of Fingerprints"/>
          <p:cNvSpPr txBox="1">
            <a:spLocks noGrp="1"/>
          </p:cNvSpPr>
          <p:nvPr>
            <p:ph type="title"/>
          </p:nvPr>
        </p:nvSpPr>
        <p:spPr>
          <a:prstGeom prst="rect">
            <a:avLst/>
          </a:prstGeom>
        </p:spPr>
        <p:txBody>
          <a:bodyPr/>
          <a:lstStyle>
            <a:lvl1pPr>
              <a:defRPr sz="4600"/>
            </a:lvl1pPr>
          </a:lstStyle>
          <a:p>
            <a:r>
              <a:rPr dirty="0"/>
              <a:t>Acquisition of Fingerprints</a:t>
            </a:r>
          </a:p>
        </p:txBody>
      </p:sp>
      <p:pic>
        <p:nvPicPr>
          <p:cNvPr id="229" name="image.png" descr="image.png"/>
          <p:cNvPicPr>
            <a:picLocks/>
          </p:cNvPicPr>
          <p:nvPr/>
        </p:nvPicPr>
        <p:blipFill>
          <a:blip r:embed="rId3"/>
          <a:stretch>
            <a:fillRect/>
          </a:stretch>
        </p:blipFill>
        <p:spPr>
          <a:xfrm>
            <a:off x="9280188" y="3338700"/>
            <a:ext cx="2335812" cy="2781300"/>
          </a:xfrm>
          <a:prstGeom prst="rect">
            <a:avLst/>
          </a:prstGeom>
          <a:ln w="12700">
            <a:miter lim="400000"/>
          </a:ln>
        </p:spPr>
      </p:pic>
      <p:pic>
        <p:nvPicPr>
          <p:cNvPr id="3" name="Picture 2">
            <a:extLst>
              <a:ext uri="{FF2B5EF4-FFF2-40B4-BE49-F238E27FC236}">
                <a16:creationId xmlns:a16="http://schemas.microsoft.com/office/drawing/2014/main" id="{49E59E9E-AE93-0D4E-9BB8-0A3150834D70}"/>
              </a:ext>
            </a:extLst>
          </p:cNvPr>
          <p:cNvPicPr>
            <a:picLocks noChangeAspect="1"/>
          </p:cNvPicPr>
          <p:nvPr/>
        </p:nvPicPr>
        <p:blipFill>
          <a:blip r:embed="rId4"/>
          <a:stretch>
            <a:fillRect/>
          </a:stretch>
        </p:blipFill>
        <p:spPr>
          <a:xfrm>
            <a:off x="6216002" y="3265658"/>
            <a:ext cx="2921000" cy="2781300"/>
          </a:xfrm>
          <a:prstGeom prst="rect">
            <a:avLst/>
          </a:prstGeom>
        </p:spPr>
      </p:pic>
    </p:spTree>
    <p:extLst>
      <p:ext uri="{BB962C8B-B14F-4D97-AF65-F5344CB8AC3E}">
        <p14:creationId xmlns:p14="http://schemas.microsoft.com/office/powerpoint/2010/main" val="21949386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FC93D6-0FDC-AC45-9419-4F0B59A10C1C}"/>
              </a:ext>
            </a:extLst>
          </p:cNvPr>
          <p:cNvSpPr>
            <a:spLocks noGrp="1"/>
          </p:cNvSpPr>
          <p:nvPr>
            <p:ph idx="1"/>
          </p:nvPr>
        </p:nvSpPr>
        <p:spPr/>
        <p:txBody>
          <a:bodyPr/>
          <a:lstStyle/>
          <a:p>
            <a:endParaRPr lang="en-BE"/>
          </a:p>
        </p:txBody>
      </p:sp>
      <p:sp>
        <p:nvSpPr>
          <p:cNvPr id="642" name="Alignment"/>
          <p:cNvSpPr txBox="1">
            <a:spLocks noGrp="1"/>
          </p:cNvSpPr>
          <p:nvPr>
            <p:ph type="title"/>
          </p:nvPr>
        </p:nvSpPr>
        <p:spPr>
          <a:prstGeom prst="rect">
            <a:avLst/>
          </a:prstGeom>
        </p:spPr>
        <p:txBody>
          <a:bodyPr/>
          <a:lstStyle/>
          <a:p>
            <a:r>
              <a:t>Alignment</a:t>
            </a:r>
          </a:p>
        </p:txBody>
      </p:sp>
      <p:pic>
        <p:nvPicPr>
          <p:cNvPr id="643" name="image.png" descr="image.png"/>
          <p:cNvPicPr>
            <a:picLocks/>
          </p:cNvPicPr>
          <p:nvPr/>
        </p:nvPicPr>
        <p:blipFill>
          <a:blip r:embed="rId2"/>
          <a:stretch>
            <a:fillRect/>
          </a:stretch>
        </p:blipFill>
        <p:spPr>
          <a:xfrm>
            <a:off x="2590801" y="1524000"/>
            <a:ext cx="7381875" cy="4629150"/>
          </a:xfrm>
          <a:prstGeom prst="rect">
            <a:avLst/>
          </a:prstGeom>
          <a:ln w="12700">
            <a:miter lim="400000"/>
          </a:ln>
        </p:spPr>
      </p:pic>
    </p:spTree>
    <p:extLst>
      <p:ext uri="{BB962C8B-B14F-4D97-AF65-F5344CB8AC3E}">
        <p14:creationId xmlns:p14="http://schemas.microsoft.com/office/powerpoint/2010/main" val="26122304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 name="image.png" descr="image.png"/>
          <p:cNvPicPr>
            <a:picLocks/>
          </p:cNvPicPr>
          <p:nvPr/>
        </p:nvPicPr>
        <p:blipFill>
          <a:blip r:embed="rId2"/>
          <a:srcRect b="55758"/>
          <a:stretch>
            <a:fillRect/>
          </a:stretch>
        </p:blipFill>
        <p:spPr>
          <a:xfrm>
            <a:off x="3276600" y="3810000"/>
            <a:ext cx="5562600" cy="2743200"/>
          </a:xfrm>
          <a:prstGeom prst="rect">
            <a:avLst/>
          </a:prstGeom>
          <a:ln>
            <a:solidFill>
              <a:srgbClr val="000000"/>
            </a:solidFill>
            <a:miter lim="400000"/>
          </a:ln>
        </p:spPr>
      </p:pic>
      <p:sp>
        <p:nvSpPr>
          <p:cNvPr id="647" name="Increment neighboring bins as well…"/>
          <p:cNvSpPr txBox="1">
            <a:spLocks noGrp="1"/>
          </p:cNvSpPr>
          <p:nvPr>
            <p:ph idx="1"/>
          </p:nvPr>
        </p:nvSpPr>
        <p:spPr>
          <a:prstGeom prst="rect">
            <a:avLst/>
          </a:prstGeom>
        </p:spPr>
        <p:txBody>
          <a:bodyPr/>
          <a:lstStyle/>
          <a:p>
            <a:pPr marL="384175" indent="-342900">
              <a:buClr>
                <a:srgbClr val="000000"/>
              </a:buClr>
              <a:buSzPct val="75000"/>
            </a:pPr>
            <a:r>
              <a:rPr sz="2400"/>
              <a:t>Increment neighboring bins as well </a:t>
            </a:r>
          </a:p>
          <a:p>
            <a:pPr marL="384175" indent="-342900">
              <a:buClr>
                <a:srgbClr val="000000"/>
              </a:buClr>
              <a:buSzPct val="75000"/>
            </a:pPr>
            <a:r>
              <a:rPr sz="2400"/>
              <a:t>Take directions of minutiae into account: increment only if minutiae direction at p when rotated by </a:t>
            </a:r>
            <a:r>
              <a:rPr sz="2000">
                <a:latin typeface="Symbol"/>
                <a:ea typeface="Symbol"/>
                <a:cs typeface="Symbol"/>
                <a:sym typeface="Symbol"/>
              </a:rPr>
              <a:t>q</a:t>
            </a:r>
            <a:r>
              <a:rPr sz="2000" baseline="-25000"/>
              <a:t>l</a:t>
            </a:r>
            <a:r>
              <a:rPr sz="2400"/>
              <a:t> is the same (or about) as the direction in q</a:t>
            </a:r>
          </a:p>
          <a:p>
            <a:pPr marL="298450" indent="-257175">
              <a:buClr>
                <a:srgbClr val="000000"/>
              </a:buClr>
              <a:buSzPct val="75000"/>
            </a:pPr>
            <a:r>
              <a:t>Result:</a:t>
            </a:r>
          </a:p>
        </p:txBody>
      </p:sp>
      <p:sp>
        <p:nvSpPr>
          <p:cNvPr id="646" name="Alignment improvements"/>
          <p:cNvSpPr txBox="1">
            <a:spLocks noGrp="1"/>
          </p:cNvSpPr>
          <p:nvPr>
            <p:ph type="title"/>
          </p:nvPr>
        </p:nvSpPr>
        <p:spPr>
          <a:prstGeom prst="rect">
            <a:avLst/>
          </a:prstGeom>
        </p:spPr>
        <p:txBody>
          <a:bodyPr/>
          <a:lstStyle/>
          <a:p>
            <a:r>
              <a:t>Alignment improvements</a:t>
            </a:r>
          </a:p>
        </p:txBody>
      </p:sp>
      <p:pic>
        <p:nvPicPr>
          <p:cNvPr id="648" name="image.png" descr="image.png"/>
          <p:cNvPicPr>
            <a:picLocks/>
          </p:cNvPicPr>
          <p:nvPr/>
        </p:nvPicPr>
        <p:blipFill>
          <a:blip r:embed="rId2"/>
          <a:srcRect t="50384" b="5374"/>
          <a:stretch>
            <a:fillRect/>
          </a:stretch>
        </p:blipFill>
        <p:spPr>
          <a:xfrm>
            <a:off x="3276600" y="3810000"/>
            <a:ext cx="5562600" cy="2743200"/>
          </a:xfrm>
          <a:prstGeom prst="rect">
            <a:avLst/>
          </a:prstGeom>
          <a:ln>
            <a:solidFill>
              <a:srgbClr val="000000"/>
            </a:solidFill>
            <a:miter lim="400000"/>
          </a:ln>
        </p:spPr>
      </p:pic>
    </p:spTree>
    <p:extLst>
      <p:ext uri="{BB962C8B-B14F-4D97-AF65-F5344CB8AC3E}">
        <p14:creationId xmlns:p14="http://schemas.microsoft.com/office/powerpoint/2010/main" val="3092383718"/>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648"/>
                                        </p:tgtEl>
                                        <p:attrNameLst>
                                          <p:attrName>style.visibility</p:attrName>
                                        </p:attrNameLst>
                                      </p:cBhvr>
                                      <p:to>
                                        <p:strVal val="visible"/>
                                      </p:to>
                                    </p:set>
                                    <p:animEffect transition="in" filter="dissolve">
                                      <p:cBhvr>
                                        <p:cTn id="7" dur="5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animBg="1" advAuto="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4BCAC7-6DFD-0A45-B4E7-BCC237FABB15}"/>
              </a:ext>
            </a:extLst>
          </p:cNvPr>
          <p:cNvSpPr>
            <a:spLocks noGrp="1"/>
          </p:cNvSpPr>
          <p:nvPr>
            <p:ph idx="1"/>
          </p:nvPr>
        </p:nvSpPr>
        <p:spPr/>
        <p:txBody>
          <a:bodyPr/>
          <a:lstStyle/>
          <a:p>
            <a:endParaRPr lang="en-BE"/>
          </a:p>
        </p:txBody>
      </p:sp>
      <p:sp>
        <p:nvSpPr>
          <p:cNvPr id="650" name="Minutiae Pairing"/>
          <p:cNvSpPr txBox="1">
            <a:spLocks noGrp="1"/>
          </p:cNvSpPr>
          <p:nvPr>
            <p:ph type="title"/>
          </p:nvPr>
        </p:nvSpPr>
        <p:spPr>
          <a:prstGeom prst="rect">
            <a:avLst/>
          </a:prstGeom>
        </p:spPr>
        <p:txBody>
          <a:bodyPr/>
          <a:lstStyle/>
          <a:p>
            <a:r>
              <a:t>Minutiae Pairing</a:t>
            </a:r>
          </a:p>
        </p:txBody>
      </p:sp>
      <p:pic>
        <p:nvPicPr>
          <p:cNvPr id="651" name="image.png" descr="image.png"/>
          <p:cNvPicPr>
            <a:picLocks/>
          </p:cNvPicPr>
          <p:nvPr/>
        </p:nvPicPr>
        <p:blipFill>
          <a:blip r:embed="rId2"/>
          <a:stretch>
            <a:fillRect/>
          </a:stretch>
        </p:blipFill>
        <p:spPr>
          <a:xfrm>
            <a:off x="1905000" y="1905001"/>
            <a:ext cx="8229600" cy="3927475"/>
          </a:xfrm>
          <a:prstGeom prst="rect">
            <a:avLst/>
          </a:prstGeom>
          <a:ln w="12700">
            <a:miter lim="400000"/>
          </a:ln>
        </p:spPr>
      </p:pic>
    </p:spTree>
    <p:extLst>
      <p:ext uri="{BB962C8B-B14F-4D97-AF65-F5344CB8AC3E}">
        <p14:creationId xmlns:p14="http://schemas.microsoft.com/office/powerpoint/2010/main" val="37157929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251A0A-4887-FB43-A3F6-A0E82908450C}"/>
              </a:ext>
            </a:extLst>
          </p:cNvPr>
          <p:cNvSpPr>
            <a:spLocks noGrp="1"/>
          </p:cNvSpPr>
          <p:nvPr>
            <p:ph idx="1"/>
          </p:nvPr>
        </p:nvSpPr>
        <p:spPr/>
        <p:txBody>
          <a:bodyPr/>
          <a:lstStyle/>
          <a:p>
            <a:endParaRPr lang="en-BE"/>
          </a:p>
        </p:txBody>
      </p:sp>
      <p:sp>
        <p:nvSpPr>
          <p:cNvPr id="653" name="Alignment (2)"/>
          <p:cNvSpPr txBox="1">
            <a:spLocks noGrp="1"/>
          </p:cNvSpPr>
          <p:nvPr>
            <p:ph type="title"/>
          </p:nvPr>
        </p:nvSpPr>
        <p:spPr>
          <a:prstGeom prst="rect">
            <a:avLst/>
          </a:prstGeom>
        </p:spPr>
        <p:txBody>
          <a:bodyPr/>
          <a:lstStyle/>
          <a:p>
            <a:r>
              <a:t>Alignment (2)</a:t>
            </a:r>
          </a:p>
        </p:txBody>
      </p:sp>
      <p:pic>
        <p:nvPicPr>
          <p:cNvPr id="654" name="image.png" descr="image.png"/>
          <p:cNvPicPr>
            <a:picLocks/>
          </p:cNvPicPr>
          <p:nvPr/>
        </p:nvPicPr>
        <p:blipFill>
          <a:blip r:embed="rId2"/>
          <a:stretch>
            <a:fillRect/>
          </a:stretch>
        </p:blipFill>
        <p:spPr>
          <a:xfrm>
            <a:off x="2590801" y="2057401"/>
            <a:ext cx="7324725" cy="4257675"/>
          </a:xfrm>
          <a:prstGeom prst="rect">
            <a:avLst/>
          </a:prstGeom>
          <a:ln w="12700">
            <a:miter lim="400000"/>
          </a:ln>
        </p:spPr>
      </p:pic>
      <p:sp>
        <p:nvSpPr>
          <p:cNvPr id="655" name="Make use of direction and ridge information"/>
          <p:cNvSpPr txBox="1"/>
          <p:nvPr/>
        </p:nvSpPr>
        <p:spPr>
          <a:xfrm>
            <a:off x="2595984" y="1280354"/>
            <a:ext cx="4542910" cy="353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Monotype Sorts"/>
            </a:lvl1pPr>
          </a:lstStyle>
          <a:p>
            <a:r>
              <a:t>Make use of direction and ridge information</a:t>
            </a:r>
          </a:p>
        </p:txBody>
      </p:sp>
    </p:spTree>
    <p:extLst>
      <p:ext uri="{BB962C8B-B14F-4D97-AF65-F5344CB8AC3E}">
        <p14:creationId xmlns:p14="http://schemas.microsoft.com/office/powerpoint/2010/main" val="1669460427"/>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5577D5-DBAA-C14B-BDF6-1497F064FE72}"/>
              </a:ext>
            </a:extLst>
          </p:cNvPr>
          <p:cNvSpPr>
            <a:spLocks noGrp="1"/>
          </p:cNvSpPr>
          <p:nvPr>
            <p:ph idx="1"/>
          </p:nvPr>
        </p:nvSpPr>
        <p:spPr/>
        <p:txBody>
          <a:bodyPr/>
          <a:lstStyle/>
          <a:p>
            <a:endParaRPr lang="en-BE"/>
          </a:p>
        </p:txBody>
      </p:sp>
      <p:sp>
        <p:nvSpPr>
          <p:cNvPr id="657" name="Alignment (2)"/>
          <p:cNvSpPr txBox="1">
            <a:spLocks noGrp="1"/>
          </p:cNvSpPr>
          <p:nvPr>
            <p:ph type="title"/>
          </p:nvPr>
        </p:nvSpPr>
        <p:spPr>
          <a:prstGeom prst="rect">
            <a:avLst/>
          </a:prstGeom>
        </p:spPr>
        <p:txBody>
          <a:bodyPr/>
          <a:lstStyle/>
          <a:p>
            <a:r>
              <a:t>Alignment (2)</a:t>
            </a:r>
          </a:p>
        </p:txBody>
      </p:sp>
      <p:sp>
        <p:nvSpPr>
          <p:cNvPr id="658" name="Calculate alignment as the similarity transformation that optimally (least squares sense, e.g.) maps the best “correlating” minutiae pair"/>
          <p:cNvSpPr txBox="1"/>
          <p:nvPr/>
        </p:nvSpPr>
        <p:spPr>
          <a:xfrm>
            <a:off x="2727325" y="1582663"/>
            <a:ext cx="688340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41275" algn="l">
              <a:buClr>
                <a:srgbClr val="000000"/>
              </a:buClr>
              <a:buFont typeface="Monotype Sorts"/>
              <a:defRPr sz="2000"/>
            </a:lvl1pPr>
          </a:lstStyle>
          <a:p>
            <a:r>
              <a:t>Calculate alignment as the similarity transformation that optimally (least squares sense, e.g.) maps the best “correlating” minutiae pair</a:t>
            </a:r>
          </a:p>
        </p:txBody>
      </p:sp>
      <p:pic>
        <p:nvPicPr>
          <p:cNvPr id="659" name="image.png" descr="image.png"/>
          <p:cNvPicPr>
            <a:picLocks/>
          </p:cNvPicPr>
          <p:nvPr/>
        </p:nvPicPr>
        <p:blipFill>
          <a:blip r:embed="rId2"/>
          <a:stretch>
            <a:fillRect/>
          </a:stretch>
        </p:blipFill>
        <p:spPr>
          <a:xfrm>
            <a:off x="2438400" y="2971800"/>
            <a:ext cx="7543800" cy="2774950"/>
          </a:xfrm>
          <a:prstGeom prst="rect">
            <a:avLst/>
          </a:prstGeom>
          <a:ln w="12700">
            <a:miter lim="400000"/>
          </a:ln>
        </p:spPr>
      </p:pic>
    </p:spTree>
    <p:extLst>
      <p:ext uri="{BB962C8B-B14F-4D97-AF65-F5344CB8AC3E}">
        <p14:creationId xmlns:p14="http://schemas.microsoft.com/office/powerpoint/2010/main" val="2041752983"/>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Alignment/Registration…"/>
          <p:cNvSpPr txBox="1">
            <a:spLocks noGrp="1"/>
          </p:cNvSpPr>
          <p:nvPr>
            <p:ph idx="1"/>
          </p:nvPr>
        </p:nvSpPr>
        <p:spPr>
          <a:prstGeom prst="rect">
            <a:avLst/>
          </a:prstGeom>
        </p:spPr>
        <p:txBody>
          <a:bodyPr/>
          <a:lstStyle/>
          <a:p>
            <a:pPr marL="298450" indent="-257175">
              <a:buClr>
                <a:srgbClr val="000000"/>
              </a:buClr>
              <a:buSzPct val="75000"/>
            </a:pPr>
            <a:r>
              <a:t>Alignment/Registration</a:t>
            </a:r>
          </a:p>
          <a:p>
            <a:pPr marL="298450" indent="-257175">
              <a:buClr>
                <a:srgbClr val="000000"/>
              </a:buClr>
              <a:buSzPct val="75000"/>
              <a:defRPr>
                <a:solidFill>
                  <a:srgbClr val="FF2600"/>
                </a:solidFill>
                <a:uFill>
                  <a:solidFill>
                    <a:srgbClr val="FF2600"/>
                  </a:solidFill>
                </a:uFill>
              </a:defRPr>
            </a:pPr>
            <a:r>
              <a:t>Minutiae Pairing/Correspondence</a:t>
            </a:r>
          </a:p>
          <a:p>
            <a:pPr marL="298450" indent="-257175">
              <a:buClr>
                <a:srgbClr val="000000"/>
              </a:buClr>
              <a:buSzPct val="75000"/>
              <a:defRPr>
                <a:solidFill>
                  <a:srgbClr val="FF2600"/>
                </a:solidFill>
                <a:uFill>
                  <a:solidFill>
                    <a:srgbClr val="FF2600"/>
                  </a:solidFill>
                </a:uFill>
              </a:defRPr>
            </a:pPr>
            <a:r>
              <a:t>Matching score computation</a:t>
            </a:r>
          </a:p>
        </p:txBody>
      </p:sp>
      <p:sp>
        <p:nvSpPr>
          <p:cNvPr id="661" name="Minutiae Matching"/>
          <p:cNvSpPr txBox="1">
            <a:spLocks noGrp="1"/>
          </p:cNvSpPr>
          <p:nvPr>
            <p:ph type="title"/>
          </p:nvPr>
        </p:nvSpPr>
        <p:spPr>
          <a:prstGeom prst="rect">
            <a:avLst/>
          </a:prstGeom>
        </p:spPr>
        <p:txBody>
          <a:bodyPr/>
          <a:lstStyle/>
          <a:p>
            <a:r>
              <a:t>Minutiae Matching</a:t>
            </a:r>
          </a:p>
        </p:txBody>
      </p:sp>
      <p:pic>
        <p:nvPicPr>
          <p:cNvPr id="663" name="image.png" descr="image.png"/>
          <p:cNvPicPr>
            <a:picLocks/>
          </p:cNvPicPr>
          <p:nvPr/>
        </p:nvPicPr>
        <p:blipFill>
          <a:blip r:embed="rId2"/>
          <a:srcRect r="11828"/>
          <a:stretch>
            <a:fillRect/>
          </a:stretch>
        </p:blipFill>
        <p:spPr>
          <a:xfrm>
            <a:off x="6858000" y="2133601"/>
            <a:ext cx="3124200" cy="3876675"/>
          </a:xfrm>
          <a:prstGeom prst="rect">
            <a:avLst/>
          </a:prstGeom>
          <a:ln>
            <a:solidFill>
              <a:srgbClr val="000000"/>
            </a:solidFill>
            <a:miter lim="400000"/>
          </a:ln>
        </p:spPr>
      </p:pic>
      <p:sp>
        <p:nvSpPr>
          <p:cNvPr id="664" name="Errors in localizing minutiae…"/>
          <p:cNvSpPr txBox="1"/>
          <p:nvPr/>
        </p:nvSpPr>
        <p:spPr>
          <a:xfrm>
            <a:off x="2147076" y="4437802"/>
            <a:ext cx="3845605" cy="15542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algn="l">
              <a:buClr>
                <a:srgbClr val="000000"/>
              </a:buClr>
              <a:defRPr sz="2400"/>
            </a:pPr>
            <a:r>
              <a:rPr sz="2400"/>
              <a:t>Errors in localizing minutiae</a:t>
            </a:r>
          </a:p>
          <a:p>
            <a:pPr algn="l">
              <a:buClr>
                <a:srgbClr val="000000"/>
              </a:buClr>
              <a:defRPr sz="2400"/>
            </a:pPr>
            <a:r>
              <a:rPr sz="2400"/>
              <a:t>nonlinear deformations</a:t>
            </a:r>
          </a:p>
          <a:p>
            <a:pPr algn="l">
              <a:buClr>
                <a:srgbClr val="000000"/>
              </a:buClr>
              <a:defRPr sz="2400"/>
            </a:pPr>
            <a:endParaRPr sz="2400"/>
          </a:p>
          <a:p>
            <a:pPr marL="41275">
              <a:buClr>
                <a:srgbClr val="000000"/>
              </a:buClr>
              <a:defRPr sz="2400">
                <a:solidFill>
                  <a:srgbClr val="FF2600"/>
                </a:solidFill>
                <a:uFill>
                  <a:solidFill>
                    <a:srgbClr val="FF2600"/>
                  </a:solidFill>
                </a:uFill>
              </a:defRPr>
            </a:pPr>
            <a:r>
              <a:rPr sz="2400"/>
              <a:t>Elastic matching</a:t>
            </a:r>
          </a:p>
        </p:txBody>
      </p:sp>
      <p:sp>
        <p:nvSpPr>
          <p:cNvPr id="665" name="Shape"/>
          <p:cNvSpPr/>
          <p:nvPr/>
        </p:nvSpPr>
        <p:spPr>
          <a:xfrm>
            <a:off x="4114800" y="5219700"/>
            <a:ext cx="304800" cy="444500"/>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000000"/>
          </a:solidFill>
          <a:ln w="12700">
            <a:miter lim="400000"/>
          </a:ln>
        </p:spPr>
        <p:txBody>
          <a:bodyPr lIns="38100" tIns="38100" rIns="38100" bIns="38100" anchor="ctr"/>
          <a:lstStyle/>
          <a:p>
            <a:pPr>
              <a:defRPr sz="2400">
                <a:solidFill>
                  <a:srgbClr val="FFFFFF"/>
                </a:solidFill>
              </a:defRPr>
            </a:pPr>
            <a:endParaRPr sz="2400"/>
          </a:p>
        </p:txBody>
      </p:sp>
      <p:pic>
        <p:nvPicPr>
          <p:cNvPr id="666" name="image.png" descr="image.png"/>
          <p:cNvPicPr>
            <a:picLocks/>
          </p:cNvPicPr>
          <p:nvPr/>
        </p:nvPicPr>
        <p:blipFill>
          <a:blip r:embed="rId3"/>
          <a:srcRect t="17910" b="10447"/>
          <a:stretch>
            <a:fillRect/>
          </a:stretch>
        </p:blipFill>
        <p:spPr>
          <a:xfrm>
            <a:off x="3467100" y="3416300"/>
            <a:ext cx="1981200" cy="609600"/>
          </a:xfrm>
          <a:prstGeom prst="rect">
            <a:avLst/>
          </a:prstGeom>
          <a:ln w="12700">
            <a:miter lim="400000"/>
          </a:ln>
        </p:spPr>
      </p:pic>
    </p:spTree>
    <p:extLst>
      <p:ext uri="{BB962C8B-B14F-4D97-AF65-F5344CB8AC3E}">
        <p14:creationId xmlns:p14="http://schemas.microsoft.com/office/powerpoint/2010/main" val="98595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9" name="Represent minutiae sets as a string in polar co-ordinates (around minutiae pair of maximal consistency): concatenate points in an increasing order of radial angle in polar coordinates…"/>
          <p:cNvSpPr txBox="1">
            <a:spLocks noGrp="1"/>
          </p:cNvSpPr>
          <p:nvPr>
            <p:ph idx="1"/>
          </p:nvPr>
        </p:nvSpPr>
        <p:spPr>
          <a:prstGeom prst="rect">
            <a:avLst/>
          </a:prstGeom>
        </p:spPr>
        <p:txBody>
          <a:bodyPr/>
          <a:lstStyle/>
          <a:p>
            <a:pPr marL="384175" indent="-342900">
              <a:buClr>
                <a:srgbClr val="000000"/>
              </a:buClr>
              <a:buSzPct val="75000"/>
            </a:pPr>
            <a:r>
              <a:t>Represent minutiae sets as a string in polar co-ordinates (around minutiae pair of maximal consistency): concatenate points in an increasing order of radial angle in polar coordinates</a:t>
            </a:r>
          </a:p>
          <a:p>
            <a:pPr marL="384175" indent="-342900">
              <a:buClr>
                <a:srgbClr val="000000"/>
              </a:buClr>
              <a:buSzPct val="75000"/>
            </a:pPr>
            <a:r>
              <a:t>Match the strings with a dynamic programming algorithm, minimizing a cost function such as the “edit” distance C</a:t>
            </a:r>
          </a:p>
        </p:txBody>
      </p:sp>
      <p:sp>
        <p:nvSpPr>
          <p:cNvPr id="668" name="Elastic Matching"/>
          <p:cNvSpPr txBox="1">
            <a:spLocks noGrp="1"/>
          </p:cNvSpPr>
          <p:nvPr>
            <p:ph type="title"/>
          </p:nvPr>
        </p:nvSpPr>
        <p:spPr>
          <a:prstGeom prst="rect">
            <a:avLst/>
          </a:prstGeom>
        </p:spPr>
        <p:txBody>
          <a:bodyPr/>
          <a:lstStyle/>
          <a:p>
            <a:r>
              <a:t>Elastic Matching</a:t>
            </a:r>
          </a:p>
        </p:txBody>
      </p:sp>
      <p:grpSp>
        <p:nvGrpSpPr>
          <p:cNvPr id="698" name="Group"/>
          <p:cNvGrpSpPr/>
          <p:nvPr/>
        </p:nvGrpSpPr>
        <p:grpSpPr>
          <a:xfrm>
            <a:off x="6108700" y="2425700"/>
            <a:ext cx="4330700" cy="4051300"/>
            <a:chOff x="0" y="0"/>
            <a:chExt cx="4330699" cy="4051300"/>
          </a:xfrm>
        </p:grpSpPr>
        <p:pic>
          <p:nvPicPr>
            <p:cNvPr id="669" name="image.png" descr="image.png"/>
            <p:cNvPicPr>
              <a:picLocks/>
            </p:cNvPicPr>
            <p:nvPr/>
          </p:nvPicPr>
          <p:blipFill>
            <a:blip r:embed="rId2"/>
            <a:stretch>
              <a:fillRect/>
            </a:stretch>
          </p:blipFill>
          <p:spPr>
            <a:xfrm>
              <a:off x="0" y="0"/>
              <a:ext cx="4330700" cy="4051300"/>
            </a:xfrm>
            <a:prstGeom prst="rect">
              <a:avLst/>
            </a:prstGeom>
            <a:ln w="9525" cap="flat">
              <a:solidFill>
                <a:srgbClr val="000000"/>
              </a:solidFill>
              <a:prstDash val="solid"/>
              <a:miter lim="400000"/>
            </a:ln>
            <a:effectLst/>
          </p:spPr>
        </p:pic>
        <p:sp>
          <p:nvSpPr>
            <p:cNvPr id="670" name="Line"/>
            <p:cNvSpPr/>
            <p:nvPr/>
          </p:nvSpPr>
          <p:spPr>
            <a:xfrm flipV="1">
              <a:off x="2090682" y="1477678"/>
              <a:ext cx="995564" cy="295537"/>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71" name="Line"/>
            <p:cNvSpPr/>
            <p:nvPr/>
          </p:nvSpPr>
          <p:spPr>
            <a:xfrm flipV="1">
              <a:off x="2090682" y="1576190"/>
              <a:ext cx="1294233" cy="197025"/>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72" name="Line"/>
            <p:cNvSpPr/>
            <p:nvPr/>
          </p:nvSpPr>
          <p:spPr>
            <a:xfrm>
              <a:off x="2090683" y="1773214"/>
              <a:ext cx="1393788" cy="98513"/>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73" name="Line"/>
            <p:cNvSpPr/>
            <p:nvPr/>
          </p:nvSpPr>
          <p:spPr>
            <a:xfrm>
              <a:off x="2090683" y="1773214"/>
              <a:ext cx="896007" cy="295537"/>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74" name="Line"/>
            <p:cNvSpPr/>
            <p:nvPr/>
          </p:nvSpPr>
          <p:spPr>
            <a:xfrm>
              <a:off x="2090683" y="1773214"/>
              <a:ext cx="1393788" cy="886608"/>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75" name="Line"/>
            <p:cNvSpPr/>
            <p:nvPr/>
          </p:nvSpPr>
          <p:spPr>
            <a:xfrm>
              <a:off x="2090682" y="1773214"/>
              <a:ext cx="398226" cy="295537"/>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76" name="Line"/>
            <p:cNvSpPr/>
            <p:nvPr/>
          </p:nvSpPr>
          <p:spPr>
            <a:xfrm>
              <a:off x="2090682" y="1773214"/>
              <a:ext cx="696895" cy="591072"/>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77" name="Line"/>
            <p:cNvSpPr/>
            <p:nvPr/>
          </p:nvSpPr>
          <p:spPr>
            <a:xfrm>
              <a:off x="2090682" y="1773214"/>
              <a:ext cx="398226" cy="689584"/>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78" name="Line"/>
            <p:cNvSpPr/>
            <p:nvPr/>
          </p:nvSpPr>
          <p:spPr>
            <a:xfrm>
              <a:off x="2090682" y="1773214"/>
              <a:ext cx="398226" cy="886608"/>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79" name="Line"/>
            <p:cNvSpPr/>
            <p:nvPr/>
          </p:nvSpPr>
          <p:spPr>
            <a:xfrm>
              <a:off x="2090682" y="1773214"/>
              <a:ext cx="995564" cy="1477680"/>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80" name="Line"/>
            <p:cNvSpPr/>
            <p:nvPr/>
          </p:nvSpPr>
          <p:spPr>
            <a:xfrm>
              <a:off x="2090682" y="1773214"/>
              <a:ext cx="298670" cy="1182143"/>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81" name="Line"/>
            <p:cNvSpPr/>
            <p:nvPr/>
          </p:nvSpPr>
          <p:spPr>
            <a:xfrm>
              <a:off x="2090682" y="1773214"/>
              <a:ext cx="298670" cy="1477680"/>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82" name="Line"/>
            <p:cNvSpPr/>
            <p:nvPr/>
          </p:nvSpPr>
          <p:spPr>
            <a:xfrm flipH="1">
              <a:off x="1891569" y="1773214"/>
              <a:ext cx="199114" cy="1576190"/>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83" name="Line"/>
            <p:cNvSpPr/>
            <p:nvPr/>
          </p:nvSpPr>
          <p:spPr>
            <a:xfrm flipH="1">
              <a:off x="1592900" y="1773214"/>
              <a:ext cx="497783" cy="1773216"/>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84" name="Line"/>
            <p:cNvSpPr/>
            <p:nvPr/>
          </p:nvSpPr>
          <p:spPr>
            <a:xfrm flipH="1">
              <a:off x="1294232" y="1773214"/>
              <a:ext cx="796451" cy="1379168"/>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85" name="Line"/>
            <p:cNvSpPr/>
            <p:nvPr/>
          </p:nvSpPr>
          <p:spPr>
            <a:xfrm flipH="1">
              <a:off x="1592900" y="1773214"/>
              <a:ext cx="497783" cy="1379168"/>
            </a:xfrm>
            <a:prstGeom prst="line">
              <a:avLst/>
            </a:prstGeom>
            <a:noFill/>
            <a:ln w="9525" cap="flat">
              <a:solidFill>
                <a:srgbClr val="FF2600"/>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86" name="Line"/>
            <p:cNvSpPr/>
            <p:nvPr/>
          </p:nvSpPr>
          <p:spPr>
            <a:xfrm flipV="1">
              <a:off x="2090682" y="1379166"/>
              <a:ext cx="1095121" cy="394049"/>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87" name="Line"/>
            <p:cNvSpPr/>
            <p:nvPr/>
          </p:nvSpPr>
          <p:spPr>
            <a:xfrm flipV="1">
              <a:off x="2090683" y="1477678"/>
              <a:ext cx="1393788" cy="295537"/>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88" name="Line"/>
            <p:cNvSpPr/>
            <p:nvPr/>
          </p:nvSpPr>
          <p:spPr>
            <a:xfrm flipV="1">
              <a:off x="2090682" y="1576190"/>
              <a:ext cx="1692458" cy="197025"/>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89" name="Line"/>
            <p:cNvSpPr/>
            <p:nvPr/>
          </p:nvSpPr>
          <p:spPr>
            <a:xfrm flipV="1">
              <a:off x="2090682" y="1773214"/>
              <a:ext cx="1493346" cy="1173"/>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90" name="Line"/>
            <p:cNvSpPr/>
            <p:nvPr/>
          </p:nvSpPr>
          <p:spPr>
            <a:xfrm>
              <a:off x="2090683" y="1773214"/>
              <a:ext cx="1891570" cy="98513"/>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91" name="Line"/>
            <p:cNvSpPr/>
            <p:nvPr/>
          </p:nvSpPr>
          <p:spPr>
            <a:xfrm>
              <a:off x="2090682" y="1773214"/>
              <a:ext cx="995564" cy="197024"/>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92" name="Line"/>
            <p:cNvSpPr/>
            <p:nvPr/>
          </p:nvSpPr>
          <p:spPr>
            <a:xfrm>
              <a:off x="2090682" y="1773214"/>
              <a:ext cx="1493346" cy="492561"/>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93" name="Line"/>
            <p:cNvSpPr/>
            <p:nvPr/>
          </p:nvSpPr>
          <p:spPr>
            <a:xfrm>
              <a:off x="2090683" y="1773214"/>
              <a:ext cx="1891570" cy="886608"/>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94" name="Line"/>
            <p:cNvSpPr/>
            <p:nvPr/>
          </p:nvSpPr>
          <p:spPr>
            <a:xfrm>
              <a:off x="2090683" y="1773214"/>
              <a:ext cx="1393788" cy="1182143"/>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95" name="Line"/>
            <p:cNvSpPr/>
            <p:nvPr/>
          </p:nvSpPr>
          <p:spPr>
            <a:xfrm>
              <a:off x="2090682" y="1773214"/>
              <a:ext cx="1493346" cy="1576190"/>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96" name="Line"/>
            <p:cNvSpPr/>
            <p:nvPr/>
          </p:nvSpPr>
          <p:spPr>
            <a:xfrm>
              <a:off x="2090683" y="1773214"/>
              <a:ext cx="597338" cy="1379168"/>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sp>
          <p:nvSpPr>
            <p:cNvPr id="697" name="Line"/>
            <p:cNvSpPr/>
            <p:nvPr/>
          </p:nvSpPr>
          <p:spPr>
            <a:xfrm>
              <a:off x="2090683" y="1773214"/>
              <a:ext cx="99557" cy="1576190"/>
            </a:xfrm>
            <a:prstGeom prst="line">
              <a:avLst/>
            </a:prstGeom>
            <a:noFill/>
            <a:ln w="9525" cap="flat">
              <a:solidFill>
                <a:srgbClr val="4353FF"/>
              </a:solidFill>
              <a:prstDash val="solid"/>
              <a:round/>
            </a:ln>
            <a:effectLst/>
          </p:spPr>
          <p:txBody>
            <a:bodyPr wrap="square" lIns="50800" tIns="50800" rIns="50800" bIns="50800" numCol="1" anchor="ctr">
              <a:noAutofit/>
            </a:bodyPr>
            <a:lstStyle/>
            <a:p>
              <a:pPr defTabSz="457200">
                <a:defRPr sz="1200">
                  <a:solidFill>
                    <a:srgbClr val="000000"/>
                  </a:solidFill>
                  <a:latin typeface="Helvetica"/>
                  <a:ea typeface="Helvetica"/>
                  <a:cs typeface="Helvetica"/>
                  <a:sym typeface="Helvetica"/>
                </a:defRPr>
              </a:pPr>
              <a:endParaRPr sz="1200"/>
            </a:p>
          </p:txBody>
        </p:sp>
      </p:grpSp>
      <p:sp>
        <p:nvSpPr>
          <p:cNvPr id="700" name="Line"/>
          <p:cNvSpPr/>
          <p:nvPr/>
        </p:nvSpPr>
        <p:spPr>
          <a:xfrm>
            <a:off x="8839200" y="3200400"/>
            <a:ext cx="381000" cy="152400"/>
          </a:xfrm>
          <a:prstGeom prst="line">
            <a:avLst/>
          </a:prstGeom>
          <a:ln>
            <a:solidFill>
              <a:srgbClr val="FF2600"/>
            </a:solidFill>
            <a:prstDash val="sysDot"/>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
        <p:nvSpPr>
          <p:cNvPr id="701" name="Line"/>
          <p:cNvSpPr/>
          <p:nvPr/>
        </p:nvSpPr>
        <p:spPr>
          <a:xfrm>
            <a:off x="9220200" y="3352800"/>
            <a:ext cx="76200" cy="457200"/>
          </a:xfrm>
          <a:prstGeom prst="line">
            <a:avLst/>
          </a:prstGeom>
          <a:ln>
            <a:solidFill>
              <a:srgbClr val="FF2600"/>
            </a:solidFill>
            <a:prstDash val="sysDot"/>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
        <p:nvSpPr>
          <p:cNvPr id="702" name="Line"/>
          <p:cNvSpPr/>
          <p:nvPr/>
        </p:nvSpPr>
        <p:spPr>
          <a:xfrm flipH="1">
            <a:off x="8686800" y="3810000"/>
            <a:ext cx="609600" cy="304800"/>
          </a:xfrm>
          <a:prstGeom prst="line">
            <a:avLst/>
          </a:prstGeom>
          <a:ln>
            <a:solidFill>
              <a:srgbClr val="FF2600"/>
            </a:solidFill>
            <a:prstDash val="sysDot"/>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
        <p:nvSpPr>
          <p:cNvPr id="703" name="Line"/>
          <p:cNvSpPr/>
          <p:nvPr/>
        </p:nvSpPr>
        <p:spPr>
          <a:xfrm flipH="1" flipV="1">
            <a:off x="8686800" y="4114800"/>
            <a:ext cx="533400" cy="685800"/>
          </a:xfrm>
          <a:prstGeom prst="line">
            <a:avLst/>
          </a:prstGeom>
          <a:ln>
            <a:solidFill>
              <a:srgbClr val="FF2600"/>
            </a:solidFill>
            <a:prstDash val="sysDot"/>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
        <p:nvSpPr>
          <p:cNvPr id="704" name="Line"/>
          <p:cNvSpPr/>
          <p:nvPr/>
        </p:nvSpPr>
        <p:spPr>
          <a:xfrm flipH="1" flipV="1">
            <a:off x="8839200" y="3048000"/>
            <a:ext cx="457200" cy="152400"/>
          </a:xfrm>
          <a:prstGeom prst="line">
            <a:avLst/>
          </a:prstGeom>
          <a:ln>
            <a:solidFill>
              <a:srgbClr val="4353FF"/>
            </a:solidFill>
            <a:prstDash val="sysDot"/>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
        <p:nvSpPr>
          <p:cNvPr id="705" name="Line"/>
          <p:cNvSpPr/>
          <p:nvPr/>
        </p:nvSpPr>
        <p:spPr>
          <a:xfrm flipH="1" flipV="1">
            <a:off x="9372600" y="3200400"/>
            <a:ext cx="228600" cy="152400"/>
          </a:xfrm>
          <a:prstGeom prst="line">
            <a:avLst/>
          </a:prstGeom>
          <a:ln>
            <a:solidFill>
              <a:srgbClr val="4353FF"/>
            </a:solidFill>
            <a:prstDash val="sysDot"/>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
        <p:nvSpPr>
          <p:cNvPr id="706" name="Line"/>
          <p:cNvSpPr/>
          <p:nvPr/>
        </p:nvSpPr>
        <p:spPr>
          <a:xfrm flipV="1">
            <a:off x="9448800" y="3352800"/>
            <a:ext cx="228600" cy="228600"/>
          </a:xfrm>
          <a:prstGeom prst="line">
            <a:avLst/>
          </a:prstGeom>
          <a:ln>
            <a:solidFill>
              <a:srgbClr val="4353FF"/>
            </a:solidFill>
            <a:prstDash val="sysDot"/>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
        <p:nvSpPr>
          <p:cNvPr id="707" name="Line"/>
          <p:cNvSpPr/>
          <p:nvPr/>
        </p:nvSpPr>
        <p:spPr>
          <a:xfrm flipH="1" flipV="1">
            <a:off x="9448800" y="3581400"/>
            <a:ext cx="609600" cy="228600"/>
          </a:xfrm>
          <a:prstGeom prst="line">
            <a:avLst/>
          </a:prstGeom>
          <a:ln>
            <a:solidFill>
              <a:srgbClr val="4353FF"/>
            </a:solidFill>
            <a:prstDash val="sysDot"/>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
        <p:nvSpPr>
          <p:cNvPr id="708" name="Line"/>
          <p:cNvSpPr/>
          <p:nvPr/>
        </p:nvSpPr>
        <p:spPr>
          <a:xfrm flipV="1">
            <a:off x="8839200" y="3810000"/>
            <a:ext cx="1219200" cy="76200"/>
          </a:xfrm>
          <a:prstGeom prst="line">
            <a:avLst/>
          </a:prstGeom>
          <a:ln>
            <a:solidFill>
              <a:srgbClr val="4353FF"/>
            </a:solidFill>
            <a:prstDash val="sysDot"/>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
        <p:nvSpPr>
          <p:cNvPr id="709" name="Line"/>
          <p:cNvSpPr/>
          <p:nvPr/>
        </p:nvSpPr>
        <p:spPr>
          <a:xfrm>
            <a:off x="8839200" y="3886200"/>
            <a:ext cx="685800" cy="457200"/>
          </a:xfrm>
          <a:prstGeom prst="line">
            <a:avLst/>
          </a:prstGeom>
          <a:ln>
            <a:solidFill>
              <a:srgbClr val="4353FF"/>
            </a:solidFill>
            <a:prstDash val="sysDot"/>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
        <p:nvSpPr>
          <p:cNvPr id="710" name="Line"/>
          <p:cNvSpPr/>
          <p:nvPr/>
        </p:nvSpPr>
        <p:spPr>
          <a:xfrm flipH="1" flipV="1">
            <a:off x="9525000" y="4343400"/>
            <a:ext cx="457200" cy="533400"/>
          </a:xfrm>
          <a:prstGeom prst="line">
            <a:avLst/>
          </a:prstGeom>
          <a:ln>
            <a:solidFill>
              <a:srgbClr val="4353FF"/>
            </a:solidFill>
            <a:prstDash val="sysDot"/>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
        <p:nvSpPr>
          <p:cNvPr id="711" name="Line"/>
          <p:cNvSpPr/>
          <p:nvPr/>
        </p:nvSpPr>
        <p:spPr>
          <a:xfrm>
            <a:off x="7391400" y="3657600"/>
            <a:ext cx="1219200" cy="609600"/>
          </a:xfrm>
          <a:prstGeom prst="line">
            <a:avLst/>
          </a:prstGeom>
          <a:ln>
            <a:solidFill>
              <a:srgbClr val="4353FF"/>
            </a:solidFill>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p>
        </p:txBody>
      </p:sp>
    </p:spTree>
    <p:extLst>
      <p:ext uri="{BB962C8B-B14F-4D97-AF65-F5344CB8AC3E}">
        <p14:creationId xmlns:p14="http://schemas.microsoft.com/office/powerpoint/2010/main" val="17641858"/>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3" name="Biometrics System Concepts (Course HJ59, K.U.Leuven) – D. Vandermeulen – Fingerprint Recognition"/>
          <p:cNvSpPr txBox="1"/>
          <p:nvPr/>
        </p:nvSpPr>
        <p:spPr>
          <a:xfrm>
            <a:off x="3710223" y="6521678"/>
            <a:ext cx="5591274"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BFBFBF"/>
              </a:buClr>
              <a:buFont typeface="Comic Sans MS"/>
              <a:defRPr sz="900">
                <a:solidFill>
                  <a:srgbClr val="BFBFBF"/>
                </a:solidFill>
                <a:uFill>
                  <a:solidFill>
                    <a:srgbClr val="BFBFBF"/>
                  </a:solidFill>
                </a:uFill>
                <a:latin typeface="Comic Sans MS"/>
                <a:ea typeface="Comic Sans MS"/>
                <a:cs typeface="Comic Sans MS"/>
                <a:sym typeface="Comic Sans MS"/>
              </a:defRPr>
            </a:lvl1pPr>
          </a:lstStyle>
          <a:p>
            <a:r>
              <a:t>Biometrics System Concepts (Course HJ59, K.U.Leuven) – D. Vandermeulen – Fingerprint Recognition  </a:t>
            </a:r>
          </a:p>
        </p:txBody>
      </p:sp>
      <p:sp>
        <p:nvSpPr>
          <p:cNvPr id="2" name="Content Placeholder 1">
            <a:extLst>
              <a:ext uri="{FF2B5EF4-FFF2-40B4-BE49-F238E27FC236}">
                <a16:creationId xmlns:a16="http://schemas.microsoft.com/office/drawing/2014/main" id="{ADA84129-8B46-0D40-915B-702378AE8130}"/>
              </a:ext>
            </a:extLst>
          </p:cNvPr>
          <p:cNvSpPr>
            <a:spLocks noGrp="1"/>
          </p:cNvSpPr>
          <p:nvPr>
            <p:ph idx="1"/>
          </p:nvPr>
        </p:nvSpPr>
        <p:spPr/>
        <p:txBody>
          <a:bodyPr/>
          <a:lstStyle/>
          <a:p>
            <a:endParaRPr lang="en-BE"/>
          </a:p>
        </p:txBody>
      </p:sp>
      <p:sp>
        <p:nvSpPr>
          <p:cNvPr id="714" name="String Matching"/>
          <p:cNvSpPr txBox="1">
            <a:spLocks noGrp="1"/>
          </p:cNvSpPr>
          <p:nvPr>
            <p:ph type="title"/>
          </p:nvPr>
        </p:nvSpPr>
        <p:spPr>
          <a:prstGeom prst="rect">
            <a:avLst/>
          </a:prstGeom>
        </p:spPr>
        <p:txBody>
          <a:bodyPr/>
          <a:lstStyle/>
          <a:p>
            <a:r>
              <a:t>String Matching</a:t>
            </a:r>
          </a:p>
        </p:txBody>
      </p:sp>
      <p:pic>
        <p:nvPicPr>
          <p:cNvPr id="715" name="image.png" descr="image.png"/>
          <p:cNvPicPr>
            <a:picLocks/>
          </p:cNvPicPr>
          <p:nvPr/>
        </p:nvPicPr>
        <p:blipFill>
          <a:blip r:embed="rId2"/>
          <a:stretch>
            <a:fillRect/>
          </a:stretch>
        </p:blipFill>
        <p:spPr>
          <a:xfrm>
            <a:off x="6372226" y="3559176"/>
            <a:ext cx="4295775" cy="3298825"/>
          </a:xfrm>
          <a:prstGeom prst="rect">
            <a:avLst/>
          </a:prstGeom>
          <a:ln w="12700">
            <a:miter lim="400000"/>
          </a:ln>
        </p:spPr>
      </p:pic>
      <p:pic>
        <p:nvPicPr>
          <p:cNvPr id="716" name="image.png" descr="image.png"/>
          <p:cNvPicPr>
            <a:picLocks/>
          </p:cNvPicPr>
          <p:nvPr/>
        </p:nvPicPr>
        <p:blipFill>
          <a:blip r:embed="rId3"/>
          <a:stretch>
            <a:fillRect/>
          </a:stretch>
        </p:blipFill>
        <p:spPr>
          <a:xfrm>
            <a:off x="1752600" y="2057400"/>
            <a:ext cx="5105400" cy="3797300"/>
          </a:xfrm>
          <a:prstGeom prst="rect">
            <a:avLst/>
          </a:prstGeom>
          <a:ln>
            <a:solidFill>
              <a:srgbClr val="000000"/>
            </a:solidFill>
            <a:miter lim="400000"/>
          </a:ln>
        </p:spPr>
      </p:pic>
    </p:spTree>
    <p:extLst>
      <p:ext uri="{BB962C8B-B14F-4D97-AF65-F5344CB8AC3E}">
        <p14:creationId xmlns:p14="http://schemas.microsoft.com/office/powerpoint/2010/main" val="1545248780"/>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96EDB3-7FCE-0E47-8EC3-F6D9115E7035}"/>
              </a:ext>
            </a:extLst>
          </p:cNvPr>
          <p:cNvSpPr>
            <a:spLocks noGrp="1"/>
          </p:cNvSpPr>
          <p:nvPr>
            <p:ph idx="1"/>
          </p:nvPr>
        </p:nvSpPr>
        <p:spPr/>
        <p:txBody>
          <a:bodyPr/>
          <a:lstStyle/>
          <a:p>
            <a:endParaRPr lang="en-BE"/>
          </a:p>
        </p:txBody>
      </p:sp>
      <p:sp>
        <p:nvSpPr>
          <p:cNvPr id="718" name="Matching: result"/>
          <p:cNvSpPr txBox="1">
            <a:spLocks noGrp="1"/>
          </p:cNvSpPr>
          <p:nvPr>
            <p:ph type="title"/>
          </p:nvPr>
        </p:nvSpPr>
        <p:spPr>
          <a:prstGeom prst="rect">
            <a:avLst/>
          </a:prstGeom>
        </p:spPr>
        <p:txBody>
          <a:bodyPr/>
          <a:lstStyle/>
          <a:p>
            <a:r>
              <a:t>Matching: result</a:t>
            </a:r>
          </a:p>
        </p:txBody>
      </p:sp>
      <p:pic>
        <p:nvPicPr>
          <p:cNvPr id="719" name="image.png" descr="image.png"/>
          <p:cNvPicPr>
            <a:picLocks/>
          </p:cNvPicPr>
          <p:nvPr/>
        </p:nvPicPr>
        <p:blipFill>
          <a:blip r:embed="rId2"/>
          <a:stretch>
            <a:fillRect/>
          </a:stretch>
        </p:blipFill>
        <p:spPr>
          <a:xfrm>
            <a:off x="1981200" y="1676400"/>
            <a:ext cx="4191000" cy="3836988"/>
          </a:xfrm>
          <a:prstGeom prst="rect">
            <a:avLst/>
          </a:prstGeom>
          <a:ln>
            <a:solidFill>
              <a:srgbClr val="000000"/>
            </a:solidFill>
            <a:miter lim="400000"/>
          </a:ln>
        </p:spPr>
      </p:pic>
      <p:pic>
        <p:nvPicPr>
          <p:cNvPr id="720" name="image.png" descr="image.png"/>
          <p:cNvPicPr>
            <a:picLocks/>
          </p:cNvPicPr>
          <p:nvPr/>
        </p:nvPicPr>
        <p:blipFill>
          <a:blip r:embed="rId3"/>
          <a:stretch>
            <a:fillRect/>
          </a:stretch>
        </p:blipFill>
        <p:spPr>
          <a:xfrm>
            <a:off x="6248400" y="1676400"/>
            <a:ext cx="4038600" cy="3817938"/>
          </a:xfrm>
          <a:prstGeom prst="rect">
            <a:avLst/>
          </a:prstGeom>
          <a:ln>
            <a:solidFill>
              <a:srgbClr val="000000"/>
            </a:solidFill>
            <a:miter lim="400000"/>
          </a:ln>
        </p:spPr>
      </p:pic>
    </p:spTree>
    <p:extLst>
      <p:ext uri="{BB962C8B-B14F-4D97-AF65-F5344CB8AC3E}">
        <p14:creationId xmlns:p14="http://schemas.microsoft.com/office/powerpoint/2010/main" val="4313083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8F8F15-9998-F342-B1FB-606266F3A23C}"/>
              </a:ext>
            </a:extLst>
          </p:cNvPr>
          <p:cNvSpPr>
            <a:spLocks noGrp="1"/>
          </p:cNvSpPr>
          <p:nvPr>
            <p:ph idx="1"/>
          </p:nvPr>
        </p:nvSpPr>
        <p:spPr/>
        <p:txBody>
          <a:bodyPr/>
          <a:lstStyle/>
          <a:p>
            <a:endParaRPr lang="en-BE"/>
          </a:p>
        </p:txBody>
      </p:sp>
      <p:sp>
        <p:nvSpPr>
          <p:cNvPr id="722" name="Matching same FP"/>
          <p:cNvSpPr txBox="1">
            <a:spLocks noGrp="1"/>
          </p:cNvSpPr>
          <p:nvPr>
            <p:ph type="title"/>
          </p:nvPr>
        </p:nvSpPr>
        <p:spPr>
          <a:prstGeom prst="rect">
            <a:avLst/>
          </a:prstGeom>
        </p:spPr>
        <p:txBody>
          <a:bodyPr/>
          <a:lstStyle/>
          <a:p>
            <a:r>
              <a:t>Matching same FP</a:t>
            </a:r>
          </a:p>
        </p:txBody>
      </p:sp>
      <p:pic>
        <p:nvPicPr>
          <p:cNvPr id="723" name="image.png" descr="image.png"/>
          <p:cNvPicPr>
            <a:picLocks/>
          </p:cNvPicPr>
          <p:nvPr/>
        </p:nvPicPr>
        <p:blipFill>
          <a:blip r:embed="rId2"/>
          <a:stretch>
            <a:fillRect/>
          </a:stretch>
        </p:blipFill>
        <p:spPr>
          <a:xfrm>
            <a:off x="1828801" y="1371601"/>
            <a:ext cx="8601075" cy="4886325"/>
          </a:xfrm>
          <a:prstGeom prst="rect">
            <a:avLst/>
          </a:prstGeom>
          <a:ln w="12700">
            <a:miter lim="400000"/>
          </a:ln>
        </p:spPr>
      </p:pic>
      <p:sp>
        <p:nvSpPr>
          <p:cNvPr id="724" name="Matching score = 49"/>
          <p:cNvSpPr txBox="1"/>
          <p:nvPr/>
        </p:nvSpPr>
        <p:spPr>
          <a:xfrm>
            <a:off x="4351709" y="6385754"/>
            <a:ext cx="2202526" cy="353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Monotype Sorts"/>
            </a:lvl1pPr>
          </a:lstStyle>
          <a:p>
            <a:r>
              <a:t>Matching score = 49</a:t>
            </a:r>
          </a:p>
        </p:txBody>
      </p:sp>
    </p:spTree>
    <p:extLst>
      <p:ext uri="{BB962C8B-B14F-4D97-AF65-F5344CB8AC3E}">
        <p14:creationId xmlns:p14="http://schemas.microsoft.com/office/powerpoint/2010/main" val="2053628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65A7B4D-FE77-B94C-8455-FA58ECFE0133}"/>
              </a:ext>
            </a:extLst>
          </p:cNvPr>
          <p:cNvSpPr>
            <a:spLocks noGrp="1"/>
          </p:cNvSpPr>
          <p:nvPr>
            <p:ph idx="1"/>
          </p:nvPr>
        </p:nvSpPr>
        <p:spPr/>
        <p:txBody>
          <a:bodyPr/>
          <a:lstStyle/>
          <a:p>
            <a:endParaRPr lang="en-BE"/>
          </a:p>
        </p:txBody>
      </p:sp>
      <p:sp>
        <p:nvSpPr>
          <p:cNvPr id="4" name="Content Placeholder 3">
            <a:extLst>
              <a:ext uri="{FF2B5EF4-FFF2-40B4-BE49-F238E27FC236}">
                <a16:creationId xmlns:a16="http://schemas.microsoft.com/office/drawing/2014/main" id="{07745E14-B497-CE4F-B1D2-9AD8844E05E1}"/>
              </a:ext>
            </a:extLst>
          </p:cNvPr>
          <p:cNvSpPr>
            <a:spLocks noGrp="1"/>
          </p:cNvSpPr>
          <p:nvPr>
            <p:ph sz="quarter" idx="13"/>
          </p:nvPr>
        </p:nvSpPr>
        <p:spPr>
          <a:xfrm>
            <a:off x="7436400" y="2273122"/>
            <a:ext cx="5400000" cy="4464000"/>
          </a:xfrm>
        </p:spPr>
        <p:txBody>
          <a:bodyPr>
            <a:normAutofit/>
          </a:bodyPr>
          <a:lstStyle/>
          <a:p>
            <a:pPr marL="457200" indent="-457200">
              <a:buFont typeface="+mj-lt"/>
              <a:buAutoNum type="alphaLcPeriod"/>
            </a:pPr>
            <a:r>
              <a:rPr lang="en-US" sz="2000" dirty="0"/>
              <a:t>Live-scan optical scanner</a:t>
            </a:r>
            <a:endParaRPr lang="en-BE" sz="2000" dirty="0"/>
          </a:p>
          <a:p>
            <a:pPr marL="457200" indent="-457200">
              <a:buFont typeface="+mj-lt"/>
              <a:buAutoNum type="alphaLcPeriod"/>
            </a:pPr>
            <a:r>
              <a:rPr lang="en-US" sz="2000" dirty="0"/>
              <a:t>Live-scan capacitive scanner</a:t>
            </a:r>
            <a:endParaRPr lang="en-BE" sz="2000" dirty="0"/>
          </a:p>
          <a:p>
            <a:pPr marL="457200" indent="-457200">
              <a:buFont typeface="+mj-lt"/>
              <a:buAutoNum type="alphaLcPeriod"/>
            </a:pPr>
            <a:r>
              <a:rPr lang="en-GB" sz="2000" dirty="0"/>
              <a:t>L</a:t>
            </a:r>
            <a:r>
              <a:rPr lang="en-BE" sz="2000" dirty="0"/>
              <a:t>ive-scan piezoelectric scanner</a:t>
            </a:r>
          </a:p>
          <a:p>
            <a:pPr marL="457200" indent="-457200">
              <a:buFont typeface="+mj-lt"/>
              <a:buAutoNum type="alphaLcPeriod"/>
            </a:pPr>
            <a:r>
              <a:rPr lang="en-GB" sz="2000" dirty="0"/>
              <a:t>Live-scan thermal scanner</a:t>
            </a:r>
          </a:p>
          <a:p>
            <a:pPr marL="457200" indent="-457200">
              <a:buFont typeface="+mj-lt"/>
              <a:buAutoNum type="alphaLcPeriod"/>
            </a:pPr>
            <a:r>
              <a:rPr lang="en-GB" sz="2000" dirty="0"/>
              <a:t>Off-line (rolled) inked impression</a:t>
            </a:r>
          </a:p>
          <a:p>
            <a:pPr marL="457200" indent="-457200">
              <a:buFont typeface="+mj-lt"/>
              <a:buAutoNum type="alphaLcPeriod"/>
            </a:pPr>
            <a:r>
              <a:rPr lang="en-GB" sz="2000" dirty="0"/>
              <a:t>Latent fingerprint</a:t>
            </a:r>
            <a:endParaRPr lang="en-BE" sz="2000" dirty="0"/>
          </a:p>
        </p:txBody>
      </p:sp>
      <p:sp>
        <p:nvSpPr>
          <p:cNvPr id="232" name="Fingerprint Examples"/>
          <p:cNvSpPr txBox="1">
            <a:spLocks noGrp="1"/>
          </p:cNvSpPr>
          <p:nvPr>
            <p:ph type="title"/>
          </p:nvPr>
        </p:nvSpPr>
        <p:spPr>
          <a:prstGeom prst="rect">
            <a:avLst/>
          </a:prstGeom>
        </p:spPr>
        <p:txBody>
          <a:bodyPr/>
          <a:lstStyle/>
          <a:p>
            <a:r>
              <a:t>Fingerprint Examples</a:t>
            </a:r>
          </a:p>
        </p:txBody>
      </p:sp>
      <p:pic>
        <p:nvPicPr>
          <p:cNvPr id="5" name="Picture 4">
            <a:extLst>
              <a:ext uri="{FF2B5EF4-FFF2-40B4-BE49-F238E27FC236}">
                <a16:creationId xmlns:a16="http://schemas.microsoft.com/office/drawing/2014/main" id="{8295D79B-C4D9-8F49-A1D8-B27CA28F0BA0}"/>
              </a:ext>
            </a:extLst>
          </p:cNvPr>
          <p:cNvPicPr>
            <a:picLocks noChangeAspect="1"/>
          </p:cNvPicPr>
          <p:nvPr/>
        </p:nvPicPr>
        <p:blipFill>
          <a:blip r:embed="rId2"/>
          <a:stretch>
            <a:fillRect/>
          </a:stretch>
        </p:blipFill>
        <p:spPr>
          <a:xfrm>
            <a:off x="870062" y="1526360"/>
            <a:ext cx="6014807" cy="4400306"/>
          </a:xfrm>
          <a:prstGeom prst="rect">
            <a:avLst/>
          </a:prstGeom>
        </p:spPr>
      </p:pic>
    </p:spTree>
    <p:extLst>
      <p:ext uri="{BB962C8B-B14F-4D97-AF65-F5344CB8AC3E}">
        <p14:creationId xmlns:p14="http://schemas.microsoft.com/office/powerpoint/2010/main" val="2356926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606F36-82F2-9247-A5FE-EE66E11E6D1C}"/>
              </a:ext>
            </a:extLst>
          </p:cNvPr>
          <p:cNvSpPr>
            <a:spLocks noGrp="1"/>
          </p:cNvSpPr>
          <p:nvPr>
            <p:ph idx="1"/>
          </p:nvPr>
        </p:nvSpPr>
        <p:spPr/>
        <p:txBody>
          <a:bodyPr/>
          <a:lstStyle/>
          <a:p>
            <a:endParaRPr lang="en-BE"/>
          </a:p>
        </p:txBody>
      </p:sp>
      <p:sp>
        <p:nvSpPr>
          <p:cNvPr id="726" name="Matching different FPs"/>
          <p:cNvSpPr txBox="1">
            <a:spLocks noGrp="1"/>
          </p:cNvSpPr>
          <p:nvPr>
            <p:ph type="title"/>
          </p:nvPr>
        </p:nvSpPr>
        <p:spPr>
          <a:prstGeom prst="rect">
            <a:avLst/>
          </a:prstGeom>
        </p:spPr>
        <p:txBody>
          <a:bodyPr/>
          <a:lstStyle/>
          <a:p>
            <a:r>
              <a:t>Matching different FPs</a:t>
            </a:r>
          </a:p>
        </p:txBody>
      </p:sp>
      <p:pic>
        <p:nvPicPr>
          <p:cNvPr id="727" name="image.png" descr="image.png"/>
          <p:cNvPicPr>
            <a:picLocks/>
          </p:cNvPicPr>
          <p:nvPr/>
        </p:nvPicPr>
        <p:blipFill>
          <a:blip r:embed="rId2"/>
          <a:stretch>
            <a:fillRect/>
          </a:stretch>
        </p:blipFill>
        <p:spPr>
          <a:xfrm>
            <a:off x="1524000" y="1600200"/>
            <a:ext cx="9048750" cy="4743450"/>
          </a:xfrm>
          <a:prstGeom prst="rect">
            <a:avLst/>
          </a:prstGeom>
          <a:ln w="12700">
            <a:miter lim="400000"/>
          </a:ln>
        </p:spPr>
      </p:pic>
      <p:sp>
        <p:nvSpPr>
          <p:cNvPr id="728" name="Matching score = 4"/>
          <p:cNvSpPr txBox="1"/>
          <p:nvPr/>
        </p:nvSpPr>
        <p:spPr>
          <a:xfrm>
            <a:off x="4351709" y="6385754"/>
            <a:ext cx="2074286" cy="353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Monotype Sorts"/>
            </a:lvl1pPr>
          </a:lstStyle>
          <a:p>
            <a:r>
              <a:t>Matching score = 4</a:t>
            </a:r>
          </a:p>
        </p:txBody>
      </p:sp>
    </p:spTree>
    <p:extLst>
      <p:ext uri="{BB962C8B-B14F-4D97-AF65-F5344CB8AC3E}">
        <p14:creationId xmlns:p14="http://schemas.microsoft.com/office/powerpoint/2010/main" val="37076764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64F36B-9AFB-2449-9BC0-1C600817E0A0}"/>
              </a:ext>
            </a:extLst>
          </p:cNvPr>
          <p:cNvSpPr>
            <a:spLocks noGrp="1"/>
          </p:cNvSpPr>
          <p:nvPr>
            <p:ph idx="1"/>
          </p:nvPr>
        </p:nvSpPr>
        <p:spPr/>
        <p:txBody>
          <a:bodyPr/>
          <a:lstStyle/>
          <a:p>
            <a:endParaRPr lang="en-BE"/>
          </a:p>
        </p:txBody>
      </p:sp>
      <p:sp>
        <p:nvSpPr>
          <p:cNvPr id="730" name="Minutiae and Pores Representation"/>
          <p:cNvSpPr txBox="1">
            <a:spLocks noGrp="1"/>
          </p:cNvSpPr>
          <p:nvPr>
            <p:ph type="title"/>
          </p:nvPr>
        </p:nvSpPr>
        <p:spPr>
          <a:prstGeom prst="rect">
            <a:avLst/>
          </a:prstGeom>
        </p:spPr>
        <p:txBody>
          <a:bodyPr>
            <a:normAutofit/>
          </a:bodyPr>
          <a:lstStyle/>
          <a:p>
            <a:r>
              <a:rPr dirty="0"/>
              <a:t>Minutiae and Pores</a:t>
            </a:r>
            <a:r>
              <a:rPr lang="en-US" dirty="0"/>
              <a:t> </a:t>
            </a:r>
            <a:r>
              <a:rPr dirty="0"/>
              <a:t>Representation</a:t>
            </a:r>
          </a:p>
        </p:txBody>
      </p:sp>
      <p:pic>
        <p:nvPicPr>
          <p:cNvPr id="731" name="image.png" descr="image.png"/>
          <p:cNvPicPr>
            <a:picLocks/>
          </p:cNvPicPr>
          <p:nvPr/>
        </p:nvPicPr>
        <p:blipFill>
          <a:blip r:embed="rId2"/>
          <a:stretch>
            <a:fillRect/>
          </a:stretch>
        </p:blipFill>
        <p:spPr>
          <a:xfrm>
            <a:off x="2514600" y="1600201"/>
            <a:ext cx="7353300" cy="4676775"/>
          </a:xfrm>
          <a:prstGeom prst="rect">
            <a:avLst/>
          </a:prstGeom>
          <a:ln w="12700">
            <a:miter lim="400000"/>
          </a:ln>
        </p:spPr>
      </p:pic>
    </p:spTree>
    <p:extLst>
      <p:ext uri="{BB962C8B-B14F-4D97-AF65-F5344CB8AC3E}">
        <p14:creationId xmlns:p14="http://schemas.microsoft.com/office/powerpoint/2010/main" val="4114243190"/>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0D0708-3F6C-2746-A9BF-77F8EBB5BBA9}"/>
              </a:ext>
            </a:extLst>
          </p:cNvPr>
          <p:cNvSpPr>
            <a:spLocks noGrp="1"/>
          </p:cNvSpPr>
          <p:nvPr>
            <p:ph idx="1"/>
          </p:nvPr>
        </p:nvSpPr>
        <p:spPr/>
        <p:txBody>
          <a:bodyPr/>
          <a:lstStyle/>
          <a:p>
            <a:endParaRPr lang="en-BE"/>
          </a:p>
        </p:txBody>
      </p:sp>
      <p:sp>
        <p:nvSpPr>
          <p:cNvPr id="733" name="Minutiae and Pores Matching"/>
          <p:cNvSpPr txBox="1">
            <a:spLocks noGrp="1"/>
          </p:cNvSpPr>
          <p:nvPr>
            <p:ph type="title"/>
          </p:nvPr>
        </p:nvSpPr>
        <p:spPr>
          <a:prstGeom prst="rect">
            <a:avLst/>
          </a:prstGeom>
        </p:spPr>
        <p:txBody>
          <a:bodyPr>
            <a:normAutofit/>
          </a:bodyPr>
          <a:lstStyle/>
          <a:p>
            <a:r>
              <a:rPr dirty="0"/>
              <a:t>Minutiae and Pores</a:t>
            </a:r>
            <a:r>
              <a:rPr lang="en-US" dirty="0"/>
              <a:t> </a:t>
            </a:r>
            <a:r>
              <a:rPr dirty="0"/>
              <a:t>Matching</a:t>
            </a:r>
          </a:p>
        </p:txBody>
      </p:sp>
      <p:pic>
        <p:nvPicPr>
          <p:cNvPr id="734" name="image.png" descr="image.png"/>
          <p:cNvPicPr>
            <a:picLocks/>
          </p:cNvPicPr>
          <p:nvPr/>
        </p:nvPicPr>
        <p:blipFill>
          <a:blip r:embed="rId2"/>
          <a:stretch>
            <a:fillRect/>
          </a:stretch>
        </p:blipFill>
        <p:spPr>
          <a:xfrm>
            <a:off x="2286000" y="1600200"/>
            <a:ext cx="3468688" cy="4800600"/>
          </a:xfrm>
          <a:prstGeom prst="rect">
            <a:avLst/>
          </a:prstGeom>
          <a:ln w="12700">
            <a:miter lim="400000"/>
          </a:ln>
        </p:spPr>
      </p:pic>
      <p:sp>
        <p:nvSpPr>
          <p:cNvPr id="735" name="Maximum correlation…"/>
          <p:cNvSpPr txBox="1"/>
          <p:nvPr/>
        </p:nvSpPr>
        <p:spPr>
          <a:xfrm>
            <a:off x="5791200" y="2401119"/>
            <a:ext cx="4660900" cy="3770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41275">
              <a:buClr>
                <a:srgbClr val="000000"/>
              </a:buClr>
              <a:buSzPct val="75000"/>
              <a:buChar char=""/>
              <a:defRPr sz="2400">
                <a:latin typeface="Comic Sans MS"/>
                <a:ea typeface="Comic Sans MS"/>
                <a:cs typeface="Comic Sans MS"/>
                <a:sym typeface="Comic Sans MS"/>
              </a:defRPr>
            </a:pPr>
            <a:r>
              <a:rPr sz="2400"/>
              <a:t>Maximum correlation</a:t>
            </a:r>
          </a:p>
          <a:p>
            <a:pPr marL="41275">
              <a:buClr>
                <a:srgbClr val="000000"/>
              </a:buClr>
              <a:buSzPct val="75000"/>
              <a:buChar char=""/>
              <a:defRPr sz="2400">
                <a:latin typeface="Comic Sans MS"/>
                <a:ea typeface="Comic Sans MS"/>
                <a:cs typeface="Comic Sans MS"/>
                <a:sym typeface="Comic Sans MS"/>
              </a:defRPr>
            </a:pPr>
            <a:r>
              <a:rPr sz="2400"/>
              <a:t>Orientation</a:t>
            </a:r>
          </a:p>
          <a:p>
            <a:pPr marL="41275">
              <a:buClr>
                <a:srgbClr val="000000"/>
              </a:buClr>
              <a:buSzPct val="75000"/>
              <a:buChar char=""/>
              <a:defRPr sz="2400">
                <a:latin typeface="Comic Sans MS"/>
                <a:ea typeface="Comic Sans MS"/>
                <a:cs typeface="Comic Sans MS"/>
                <a:sym typeface="Comic Sans MS"/>
              </a:defRPr>
            </a:pPr>
            <a:r>
              <a:rPr sz="2400"/>
              <a:t>Metric = correlation</a:t>
            </a:r>
          </a:p>
          <a:p>
            <a:pPr marL="41275">
              <a:buClr>
                <a:srgbClr val="000000"/>
              </a:buClr>
              <a:buSzPct val="75000"/>
              <a:buChar char=""/>
              <a:defRPr sz="2400">
                <a:latin typeface="Comic Sans MS"/>
                <a:ea typeface="Comic Sans MS"/>
                <a:cs typeface="Comic Sans MS"/>
                <a:sym typeface="Comic Sans MS"/>
              </a:defRPr>
            </a:pPr>
            <a:endParaRPr sz="2400"/>
          </a:p>
          <a:p>
            <a:pPr marL="41275">
              <a:buClr>
                <a:srgbClr val="000000"/>
              </a:buClr>
              <a:buSzPct val="75000"/>
              <a:buChar char=""/>
              <a:defRPr sz="2400">
                <a:latin typeface="Comic Sans MS"/>
                <a:ea typeface="Comic Sans MS"/>
                <a:cs typeface="Comic Sans MS"/>
                <a:sym typeface="Comic Sans MS"/>
              </a:defRPr>
            </a:pPr>
            <a:endParaRPr sz="2400"/>
          </a:p>
          <a:p>
            <a:pPr marL="41275">
              <a:buClr>
                <a:srgbClr val="000000"/>
              </a:buClr>
              <a:buSzPct val="75000"/>
              <a:buChar char=""/>
              <a:defRPr sz="2400">
                <a:latin typeface="Comic Sans MS"/>
                <a:ea typeface="Comic Sans MS"/>
                <a:cs typeface="Comic Sans MS"/>
                <a:sym typeface="Comic Sans MS"/>
              </a:defRPr>
            </a:pPr>
            <a:endParaRPr sz="2400"/>
          </a:p>
          <a:p>
            <a:pPr marL="41275">
              <a:buClr>
                <a:srgbClr val="000000"/>
              </a:buClr>
              <a:buSzPct val="75000"/>
              <a:buChar char=""/>
              <a:defRPr sz="2400">
                <a:latin typeface="Comic Sans MS"/>
                <a:ea typeface="Comic Sans MS"/>
                <a:cs typeface="Comic Sans MS"/>
                <a:sym typeface="Comic Sans MS"/>
              </a:defRPr>
            </a:pPr>
            <a:r>
              <a:rPr sz="2400"/>
              <a:t>Metric = #matching pores </a:t>
            </a:r>
          </a:p>
          <a:p>
            <a:pPr marL="1412875">
              <a:buClr>
                <a:srgbClr val="000000"/>
              </a:buClr>
              <a:buFont typeface="Monotype Sorts"/>
              <a:defRPr sz="1600">
                <a:latin typeface="Comic Sans MS"/>
                <a:ea typeface="Comic Sans MS"/>
                <a:cs typeface="Comic Sans MS"/>
                <a:sym typeface="Comic Sans MS"/>
              </a:defRPr>
            </a:pPr>
            <a:r>
              <a:rPr sz="1600"/>
              <a:t>=?</a:t>
            </a:r>
          </a:p>
          <a:p>
            <a:pPr marL="41275">
              <a:buClr>
                <a:srgbClr val="000000"/>
              </a:buClr>
              <a:buSzPct val="75000"/>
              <a:buChar char=""/>
              <a:defRPr sz="2400">
                <a:latin typeface="Comic Sans MS"/>
                <a:ea typeface="Comic Sans MS"/>
                <a:cs typeface="Comic Sans MS"/>
                <a:sym typeface="Comic Sans MS"/>
              </a:defRPr>
            </a:pPr>
            <a:r>
              <a:rPr sz="2400"/>
              <a:t>Metric = #matching minutiae</a:t>
            </a:r>
          </a:p>
          <a:p>
            <a:pPr marL="1412875">
              <a:buClr>
                <a:srgbClr val="000000"/>
              </a:buClr>
              <a:buFont typeface="Monotype Sorts"/>
              <a:defRPr sz="1600">
                <a:latin typeface="Comic Sans MS"/>
                <a:ea typeface="Comic Sans MS"/>
                <a:cs typeface="Comic Sans MS"/>
                <a:sym typeface="Comic Sans MS"/>
              </a:defRPr>
            </a:pPr>
            <a:r>
              <a:rPr sz="1600"/>
              <a:t>=(within position and orientation window) </a:t>
            </a:r>
          </a:p>
        </p:txBody>
      </p:sp>
    </p:spTree>
    <p:extLst>
      <p:ext uri="{BB962C8B-B14F-4D97-AF65-F5344CB8AC3E}">
        <p14:creationId xmlns:p14="http://schemas.microsoft.com/office/powerpoint/2010/main" val="2557586900"/>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E20874-C60A-B94C-841C-31D43CCBCF84}"/>
              </a:ext>
            </a:extLst>
          </p:cNvPr>
          <p:cNvSpPr>
            <a:spLocks noGrp="1"/>
          </p:cNvSpPr>
          <p:nvPr>
            <p:ph type="title"/>
          </p:nvPr>
        </p:nvSpPr>
        <p:spPr>
          <a:xfrm>
            <a:off x="575998" y="1800000"/>
            <a:ext cx="6205127" cy="2386800"/>
          </a:xfrm>
        </p:spPr>
        <p:txBody>
          <a:bodyPr/>
          <a:lstStyle/>
          <a:p>
            <a:r>
              <a:rPr lang="en-BE" dirty="0"/>
              <a:t>L1 feature (ridge) matching</a:t>
            </a:r>
          </a:p>
        </p:txBody>
      </p:sp>
      <p:sp>
        <p:nvSpPr>
          <p:cNvPr id="7" name="Text Placeholder 6">
            <a:extLst>
              <a:ext uri="{FF2B5EF4-FFF2-40B4-BE49-F238E27FC236}">
                <a16:creationId xmlns:a16="http://schemas.microsoft.com/office/drawing/2014/main" id="{1F3BA475-EE70-7E4C-8644-11D62D008889}"/>
              </a:ext>
            </a:extLst>
          </p:cNvPr>
          <p:cNvSpPr>
            <a:spLocks noGrp="1"/>
          </p:cNvSpPr>
          <p:nvPr>
            <p:ph type="body" idx="1"/>
          </p:nvPr>
        </p:nvSpPr>
        <p:spPr/>
        <p:txBody>
          <a:bodyPr/>
          <a:lstStyle/>
          <a:p>
            <a:endParaRPr lang="en-BE"/>
          </a:p>
        </p:txBody>
      </p:sp>
      <p:sp>
        <p:nvSpPr>
          <p:cNvPr id="3" name="Footer Placeholder 2">
            <a:extLst>
              <a:ext uri="{FF2B5EF4-FFF2-40B4-BE49-F238E27FC236}">
                <a16:creationId xmlns:a16="http://schemas.microsoft.com/office/drawing/2014/main" id="{0D51247D-7879-1544-AC29-FDB6E03F90FF}"/>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EEADA06C-DA48-B749-B9FB-9A01381B4B77}"/>
              </a:ext>
            </a:extLst>
          </p:cNvPr>
          <p:cNvSpPr>
            <a:spLocks noGrp="1"/>
          </p:cNvSpPr>
          <p:nvPr>
            <p:ph type="sldNum" sz="quarter" idx="12"/>
          </p:nvPr>
        </p:nvSpPr>
        <p:spPr/>
        <p:txBody>
          <a:bodyPr/>
          <a:lstStyle/>
          <a:p>
            <a:fld id="{0A297500-7527-634B-90F4-69D0994C32B4}" type="slidenum">
              <a:rPr lang="nl-NL" smtClean="0"/>
              <a:t>133</a:t>
            </a:fld>
            <a:endParaRPr lang="nl-NL"/>
          </a:p>
        </p:txBody>
      </p:sp>
      <p:sp>
        <p:nvSpPr>
          <p:cNvPr id="11" name="Picture Placeholder 10">
            <a:extLst>
              <a:ext uri="{FF2B5EF4-FFF2-40B4-BE49-F238E27FC236}">
                <a16:creationId xmlns:a16="http://schemas.microsoft.com/office/drawing/2014/main" id="{93911CD4-DC9B-CC40-9AEE-479BF862880F}"/>
              </a:ext>
            </a:extLst>
          </p:cNvPr>
          <p:cNvSpPr>
            <a:spLocks noGrp="1"/>
          </p:cNvSpPr>
          <p:nvPr>
            <p:ph type="pic" sz="quarter" idx="13"/>
          </p:nvPr>
        </p:nvSpPr>
        <p:spPr/>
      </p:sp>
      <p:pic>
        <p:nvPicPr>
          <p:cNvPr id="12" name="image.png" descr="image.png">
            <a:extLst>
              <a:ext uri="{FF2B5EF4-FFF2-40B4-BE49-F238E27FC236}">
                <a16:creationId xmlns:a16="http://schemas.microsoft.com/office/drawing/2014/main" id="{FACEB423-35DB-C140-856A-25CD83689110}"/>
              </a:ext>
            </a:extLst>
          </p:cNvPr>
          <p:cNvPicPr>
            <a:picLocks/>
          </p:cNvPicPr>
          <p:nvPr/>
        </p:nvPicPr>
        <p:blipFill>
          <a:blip r:embed="rId2"/>
          <a:srcRect b="55188"/>
          <a:stretch>
            <a:fillRect/>
          </a:stretch>
        </p:blipFill>
        <p:spPr>
          <a:xfrm>
            <a:off x="7118311" y="2311788"/>
            <a:ext cx="4629099" cy="2234423"/>
          </a:xfrm>
          <a:prstGeom prst="rect">
            <a:avLst/>
          </a:prstGeom>
          <a:ln>
            <a:solidFill>
              <a:srgbClr val="000000"/>
            </a:solidFill>
            <a:miter lim="400000"/>
          </a:ln>
        </p:spPr>
      </p:pic>
    </p:spTree>
    <p:extLst>
      <p:ext uri="{BB962C8B-B14F-4D97-AF65-F5344CB8AC3E}">
        <p14:creationId xmlns:p14="http://schemas.microsoft.com/office/powerpoint/2010/main" val="10904038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Enhancement"/>
          <p:cNvSpPr txBox="1">
            <a:spLocks noGrp="1"/>
          </p:cNvSpPr>
          <p:nvPr>
            <p:ph idx="1"/>
          </p:nvPr>
        </p:nvSpPr>
        <p:spPr>
          <a:prstGeom prst="rect">
            <a:avLst/>
          </a:prstGeom>
        </p:spPr>
        <p:txBody>
          <a:bodyPr/>
          <a:lstStyle>
            <a:lvl1pPr marL="0" indent="0">
              <a:buClr>
                <a:srgbClr val="000000"/>
              </a:buClr>
              <a:buSzTx/>
              <a:buFont typeface="Monotype Sorts"/>
              <a:buNone/>
            </a:lvl1pPr>
          </a:lstStyle>
          <a:p>
            <a:r>
              <a:t>Enhancement</a:t>
            </a:r>
          </a:p>
        </p:txBody>
      </p:sp>
      <p:sp>
        <p:nvSpPr>
          <p:cNvPr id="737" name="Feature Space Correlation based matching"/>
          <p:cNvSpPr txBox="1">
            <a:spLocks noGrp="1"/>
          </p:cNvSpPr>
          <p:nvPr>
            <p:ph type="title"/>
          </p:nvPr>
        </p:nvSpPr>
        <p:spPr>
          <a:prstGeom prst="rect">
            <a:avLst/>
          </a:prstGeom>
        </p:spPr>
        <p:txBody>
          <a:bodyPr/>
          <a:lstStyle>
            <a:lvl1pPr>
              <a:defRPr sz="3000"/>
            </a:lvl1pPr>
          </a:lstStyle>
          <a:p>
            <a:r>
              <a:t>Feature Space Correlation based matching</a:t>
            </a:r>
          </a:p>
        </p:txBody>
      </p:sp>
      <p:pic>
        <p:nvPicPr>
          <p:cNvPr id="739" name="image.png" descr="image.png"/>
          <p:cNvPicPr>
            <a:picLocks/>
          </p:cNvPicPr>
          <p:nvPr/>
        </p:nvPicPr>
        <p:blipFill>
          <a:blip r:embed="rId2"/>
          <a:stretch>
            <a:fillRect/>
          </a:stretch>
        </p:blipFill>
        <p:spPr>
          <a:xfrm>
            <a:off x="2171987" y="2751104"/>
            <a:ext cx="7848026" cy="3362035"/>
          </a:xfrm>
          <a:prstGeom prst="rect">
            <a:avLst/>
          </a:prstGeom>
          <a:ln w="12700">
            <a:miter lim="400000"/>
          </a:ln>
        </p:spPr>
      </p:pic>
    </p:spTree>
    <p:extLst>
      <p:ext uri="{BB962C8B-B14F-4D97-AF65-F5344CB8AC3E}">
        <p14:creationId xmlns:p14="http://schemas.microsoft.com/office/powerpoint/2010/main" val="40892689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1" name="Image" descr="Image"/>
          <p:cNvPicPr>
            <a:picLocks noChangeAspect="1"/>
          </p:cNvPicPr>
          <p:nvPr/>
        </p:nvPicPr>
        <p:blipFill>
          <a:blip r:embed="rId2"/>
          <a:stretch>
            <a:fillRect/>
          </a:stretch>
        </p:blipFill>
        <p:spPr>
          <a:xfrm>
            <a:off x="3336853" y="4120196"/>
            <a:ext cx="5162491" cy="469612"/>
          </a:xfrm>
          <a:prstGeom prst="rect">
            <a:avLst/>
          </a:prstGeom>
          <a:ln w="12700">
            <a:miter lim="400000"/>
          </a:ln>
        </p:spPr>
      </p:pic>
      <p:pic>
        <p:nvPicPr>
          <p:cNvPr id="742" name="image.png" descr="image.png"/>
          <p:cNvPicPr>
            <a:picLocks/>
          </p:cNvPicPr>
          <p:nvPr/>
        </p:nvPicPr>
        <p:blipFill>
          <a:blip r:embed="rId3"/>
          <a:srcRect b="55188"/>
          <a:stretch>
            <a:fillRect/>
          </a:stretch>
        </p:blipFill>
        <p:spPr>
          <a:xfrm>
            <a:off x="3403696" y="1507404"/>
            <a:ext cx="5028660" cy="2427287"/>
          </a:xfrm>
          <a:prstGeom prst="rect">
            <a:avLst/>
          </a:prstGeom>
          <a:ln>
            <a:solidFill>
              <a:srgbClr val="000000"/>
            </a:solidFill>
            <a:miter lim="400000"/>
          </a:ln>
        </p:spPr>
      </p:pic>
      <p:pic>
        <p:nvPicPr>
          <p:cNvPr id="743" name="Image" descr="Image"/>
          <p:cNvPicPr>
            <a:picLocks noChangeAspect="1"/>
          </p:cNvPicPr>
          <p:nvPr/>
        </p:nvPicPr>
        <p:blipFill>
          <a:blip r:embed="rId4"/>
          <a:stretch>
            <a:fillRect/>
          </a:stretch>
        </p:blipFill>
        <p:spPr>
          <a:xfrm>
            <a:off x="3250407" y="4674185"/>
            <a:ext cx="1472743" cy="469612"/>
          </a:xfrm>
          <a:prstGeom prst="rect">
            <a:avLst/>
          </a:prstGeom>
          <a:ln w="12700">
            <a:miter lim="400000"/>
          </a:ln>
        </p:spPr>
      </p:pic>
      <p:pic>
        <p:nvPicPr>
          <p:cNvPr id="744" name="Image" descr="Image"/>
          <p:cNvPicPr>
            <a:picLocks noChangeAspect="1"/>
          </p:cNvPicPr>
          <p:nvPr/>
        </p:nvPicPr>
        <p:blipFill>
          <a:blip r:embed="rId5"/>
          <a:stretch>
            <a:fillRect/>
          </a:stretch>
        </p:blipFill>
        <p:spPr>
          <a:xfrm>
            <a:off x="3839767" y="5420981"/>
            <a:ext cx="3896814" cy="745958"/>
          </a:xfrm>
          <a:prstGeom prst="rect">
            <a:avLst/>
          </a:prstGeom>
          <a:ln w="12700">
            <a:miter lim="400000"/>
          </a:ln>
        </p:spPr>
      </p:pic>
      <p:sp>
        <p:nvSpPr>
          <p:cNvPr id="2" name="Content Placeholder 1">
            <a:extLst>
              <a:ext uri="{FF2B5EF4-FFF2-40B4-BE49-F238E27FC236}">
                <a16:creationId xmlns:a16="http://schemas.microsoft.com/office/drawing/2014/main" id="{6F9B0588-DBCD-7747-9E82-67E759479951}"/>
              </a:ext>
            </a:extLst>
          </p:cNvPr>
          <p:cNvSpPr>
            <a:spLocks noGrp="1"/>
          </p:cNvSpPr>
          <p:nvPr>
            <p:ph idx="1"/>
          </p:nvPr>
        </p:nvSpPr>
        <p:spPr/>
        <p:txBody>
          <a:bodyPr/>
          <a:lstStyle/>
          <a:p>
            <a:endParaRPr lang="en-BE" dirty="0"/>
          </a:p>
        </p:txBody>
      </p:sp>
      <p:sp>
        <p:nvSpPr>
          <p:cNvPr id="745" name="Feature Space Correlation based matching"/>
          <p:cNvSpPr txBox="1">
            <a:spLocks noGrp="1"/>
          </p:cNvSpPr>
          <p:nvPr>
            <p:ph type="title"/>
          </p:nvPr>
        </p:nvSpPr>
        <p:spPr>
          <a:prstGeom prst="rect">
            <a:avLst/>
          </a:prstGeom>
        </p:spPr>
        <p:txBody>
          <a:bodyPr/>
          <a:lstStyle>
            <a:lvl1pPr>
              <a:defRPr sz="3000"/>
            </a:lvl1pPr>
          </a:lstStyle>
          <a:p>
            <a:r>
              <a:t>Feature Space Correlation based matching</a:t>
            </a:r>
          </a:p>
        </p:txBody>
      </p:sp>
    </p:spTree>
    <p:extLst>
      <p:ext uri="{BB962C8B-B14F-4D97-AF65-F5344CB8AC3E}">
        <p14:creationId xmlns:p14="http://schemas.microsoft.com/office/powerpoint/2010/main" val="14347495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29F54D-85DF-2A4E-9001-BCF49B450CFB}"/>
              </a:ext>
            </a:extLst>
          </p:cNvPr>
          <p:cNvSpPr>
            <a:spLocks noGrp="1"/>
          </p:cNvSpPr>
          <p:nvPr>
            <p:ph idx="1"/>
          </p:nvPr>
        </p:nvSpPr>
        <p:spPr/>
        <p:txBody>
          <a:bodyPr/>
          <a:lstStyle/>
          <a:p>
            <a:endParaRPr lang="en-BE"/>
          </a:p>
        </p:txBody>
      </p:sp>
      <p:sp>
        <p:nvSpPr>
          <p:cNvPr id="747" name="Feature Space Correlation based matching"/>
          <p:cNvSpPr txBox="1">
            <a:spLocks noGrp="1"/>
          </p:cNvSpPr>
          <p:nvPr>
            <p:ph type="title"/>
          </p:nvPr>
        </p:nvSpPr>
        <p:spPr>
          <a:prstGeom prst="rect">
            <a:avLst/>
          </a:prstGeom>
        </p:spPr>
        <p:txBody>
          <a:bodyPr/>
          <a:lstStyle>
            <a:lvl1pPr>
              <a:defRPr sz="3000"/>
            </a:lvl1pPr>
          </a:lstStyle>
          <a:p>
            <a:r>
              <a:t>Feature Space Correlation based matching</a:t>
            </a:r>
          </a:p>
        </p:txBody>
      </p:sp>
      <p:pic>
        <p:nvPicPr>
          <p:cNvPr id="748" name="Image" descr="Image"/>
          <p:cNvPicPr>
            <a:picLocks noChangeAspect="1"/>
          </p:cNvPicPr>
          <p:nvPr/>
        </p:nvPicPr>
        <p:blipFill>
          <a:blip r:embed="rId2"/>
          <a:stretch>
            <a:fillRect/>
          </a:stretch>
        </p:blipFill>
        <p:spPr>
          <a:xfrm>
            <a:off x="3640945" y="1504213"/>
            <a:ext cx="4910110" cy="4748984"/>
          </a:xfrm>
          <a:prstGeom prst="rect">
            <a:avLst/>
          </a:prstGeom>
          <a:ln w="12700">
            <a:miter lim="400000"/>
          </a:ln>
        </p:spPr>
      </p:pic>
    </p:spTree>
    <p:extLst>
      <p:ext uri="{BB962C8B-B14F-4D97-AF65-F5344CB8AC3E}">
        <p14:creationId xmlns:p14="http://schemas.microsoft.com/office/powerpoint/2010/main" val="25098126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79A620-278F-9D44-AFF3-B8CBFDA33F3C}"/>
              </a:ext>
            </a:extLst>
          </p:cNvPr>
          <p:cNvSpPr>
            <a:spLocks noGrp="1"/>
          </p:cNvSpPr>
          <p:nvPr>
            <p:ph idx="1"/>
          </p:nvPr>
        </p:nvSpPr>
        <p:spPr/>
        <p:txBody>
          <a:bodyPr/>
          <a:lstStyle/>
          <a:p>
            <a:endParaRPr lang="en-BE"/>
          </a:p>
        </p:txBody>
      </p:sp>
      <p:sp>
        <p:nvSpPr>
          <p:cNvPr id="750" name="Feature Space Correlation based matching"/>
          <p:cNvSpPr txBox="1">
            <a:spLocks noGrp="1"/>
          </p:cNvSpPr>
          <p:nvPr>
            <p:ph type="title"/>
          </p:nvPr>
        </p:nvSpPr>
        <p:spPr>
          <a:prstGeom prst="rect">
            <a:avLst/>
          </a:prstGeom>
        </p:spPr>
        <p:txBody>
          <a:bodyPr/>
          <a:lstStyle>
            <a:lvl1pPr>
              <a:defRPr sz="3000"/>
            </a:lvl1pPr>
          </a:lstStyle>
          <a:p>
            <a:r>
              <a:t>Feature Space Correlation based matching</a:t>
            </a:r>
          </a:p>
        </p:txBody>
      </p:sp>
      <p:pic>
        <p:nvPicPr>
          <p:cNvPr id="751" name="image.png" descr="image.png"/>
          <p:cNvPicPr>
            <a:picLocks/>
          </p:cNvPicPr>
          <p:nvPr/>
        </p:nvPicPr>
        <p:blipFill>
          <a:blip r:embed="rId2"/>
          <a:stretch>
            <a:fillRect/>
          </a:stretch>
        </p:blipFill>
        <p:spPr>
          <a:xfrm>
            <a:off x="1993157" y="2804708"/>
            <a:ext cx="4000501" cy="2335213"/>
          </a:xfrm>
          <a:prstGeom prst="rect">
            <a:avLst/>
          </a:prstGeom>
          <a:ln w="12700">
            <a:miter lim="400000"/>
          </a:ln>
        </p:spPr>
      </p:pic>
      <p:pic>
        <p:nvPicPr>
          <p:cNvPr id="752" name="image.png" descr="image.png"/>
          <p:cNvPicPr>
            <a:picLocks/>
          </p:cNvPicPr>
          <p:nvPr/>
        </p:nvPicPr>
        <p:blipFill>
          <a:blip r:embed="rId3"/>
          <a:stretch>
            <a:fillRect/>
          </a:stretch>
        </p:blipFill>
        <p:spPr>
          <a:xfrm>
            <a:off x="6327776" y="1676400"/>
            <a:ext cx="3763963" cy="2209800"/>
          </a:xfrm>
          <a:prstGeom prst="rect">
            <a:avLst/>
          </a:prstGeom>
          <a:ln w="12700">
            <a:miter lim="400000"/>
          </a:ln>
        </p:spPr>
      </p:pic>
      <p:sp>
        <p:nvSpPr>
          <p:cNvPr id="753" name="Gabor Filtering along 8 orientations…"/>
          <p:cNvSpPr txBox="1"/>
          <p:nvPr/>
        </p:nvSpPr>
        <p:spPr>
          <a:xfrm>
            <a:off x="1976846" y="1649338"/>
            <a:ext cx="419025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SzPct val="75000"/>
              <a:buChar char="•"/>
              <a:defRPr sz="2000"/>
            </a:pPr>
            <a:r>
              <a:rPr sz="2000"/>
              <a:t>Gabor Filtering along 8 orientations</a:t>
            </a:r>
          </a:p>
          <a:p>
            <a:pPr marL="41275">
              <a:buClr>
                <a:srgbClr val="000000"/>
              </a:buClr>
              <a:buSzPct val="75000"/>
              <a:buChar char="•"/>
              <a:defRPr sz="2000"/>
            </a:pPr>
            <a:r>
              <a:rPr sz="2000"/>
              <a:t>Standard Deviation map</a:t>
            </a:r>
          </a:p>
          <a:p>
            <a:pPr marL="41275">
              <a:buClr>
                <a:srgbClr val="000000"/>
              </a:buClr>
              <a:buSzPct val="75000"/>
              <a:buChar char="•"/>
              <a:defRPr sz="2000"/>
            </a:pPr>
            <a:r>
              <a:rPr sz="2000"/>
              <a:t>Ridge Feature map</a:t>
            </a:r>
          </a:p>
        </p:txBody>
      </p:sp>
      <p:pic>
        <p:nvPicPr>
          <p:cNvPr id="754" name="image.png" descr="image.png"/>
          <p:cNvPicPr>
            <a:picLocks/>
          </p:cNvPicPr>
          <p:nvPr/>
        </p:nvPicPr>
        <p:blipFill>
          <a:blip r:embed="rId4"/>
          <a:stretch>
            <a:fillRect/>
          </a:stretch>
        </p:blipFill>
        <p:spPr>
          <a:xfrm>
            <a:off x="6307137" y="4038600"/>
            <a:ext cx="3806826" cy="2209800"/>
          </a:xfrm>
          <a:prstGeom prst="rect">
            <a:avLst/>
          </a:prstGeom>
          <a:ln w="12700">
            <a:miter lim="400000"/>
          </a:ln>
        </p:spPr>
      </p:pic>
    </p:spTree>
    <p:extLst>
      <p:ext uri="{BB962C8B-B14F-4D97-AF65-F5344CB8AC3E}">
        <p14:creationId xmlns:p14="http://schemas.microsoft.com/office/powerpoint/2010/main" val="40372990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1. Determine Fingerprint Class (Arch, Loop, …)…"/>
          <p:cNvSpPr txBox="1">
            <a:spLocks noGrp="1"/>
          </p:cNvSpPr>
          <p:nvPr>
            <p:ph idx="1"/>
          </p:nvPr>
        </p:nvSpPr>
        <p:spPr>
          <a:prstGeom prst="rect">
            <a:avLst/>
          </a:prstGeom>
        </p:spPr>
        <p:txBody>
          <a:bodyPr/>
          <a:lstStyle/>
          <a:p>
            <a:pPr marL="384175" indent="-342900">
              <a:buClr>
                <a:srgbClr val="000000"/>
              </a:buClr>
              <a:buNone/>
            </a:pPr>
            <a:r>
              <a:t>1. Determine Fingerprint Class (Arch, Loop, …)</a:t>
            </a:r>
          </a:p>
          <a:p>
            <a:pPr marL="384175" indent="-342900">
              <a:buClr>
                <a:srgbClr val="000000"/>
              </a:buClr>
              <a:buNone/>
            </a:pPr>
            <a:endParaRPr/>
          </a:p>
          <a:p>
            <a:pPr marL="384175" indent="-342900">
              <a:buClr>
                <a:srgbClr val="000000"/>
              </a:buClr>
              <a:buNone/>
            </a:pPr>
            <a:endParaRPr/>
          </a:p>
          <a:p>
            <a:pPr marL="384175" indent="-342900">
              <a:buClr>
                <a:srgbClr val="000000"/>
              </a:buClr>
              <a:buNone/>
            </a:pPr>
            <a:endParaRPr/>
          </a:p>
          <a:p>
            <a:pPr marL="384175" indent="-342900">
              <a:buClr>
                <a:srgbClr val="000000"/>
              </a:buClr>
              <a:buNone/>
            </a:pPr>
            <a:r>
              <a:t>2. Constrain further using ridge density (between cores and deltas)</a:t>
            </a:r>
          </a:p>
          <a:p>
            <a:pPr marL="384175" indent="-342900">
              <a:buClr>
                <a:srgbClr val="000000"/>
              </a:buClr>
              <a:buNone/>
            </a:pPr>
            <a:r>
              <a:t>3. Perform Minutiae based matching</a:t>
            </a:r>
          </a:p>
        </p:txBody>
      </p:sp>
      <p:sp>
        <p:nvSpPr>
          <p:cNvPr id="756" name="Multilevel Classification and Matching"/>
          <p:cNvSpPr txBox="1">
            <a:spLocks noGrp="1"/>
          </p:cNvSpPr>
          <p:nvPr>
            <p:ph type="title"/>
          </p:nvPr>
        </p:nvSpPr>
        <p:spPr>
          <a:prstGeom prst="rect">
            <a:avLst/>
          </a:prstGeom>
        </p:spPr>
        <p:txBody>
          <a:bodyPr/>
          <a:lstStyle/>
          <a:p>
            <a:r>
              <a:t>Multilevel Classification and Matching</a:t>
            </a:r>
          </a:p>
        </p:txBody>
      </p:sp>
      <p:pic>
        <p:nvPicPr>
          <p:cNvPr id="758" name="image.png" descr="image.png"/>
          <p:cNvPicPr>
            <a:picLocks/>
          </p:cNvPicPr>
          <p:nvPr/>
        </p:nvPicPr>
        <p:blipFill>
          <a:blip r:embed="rId2"/>
          <a:stretch>
            <a:fillRect/>
          </a:stretch>
        </p:blipFill>
        <p:spPr>
          <a:xfrm>
            <a:off x="2224636" y="2153269"/>
            <a:ext cx="7467600" cy="1546225"/>
          </a:xfrm>
          <a:prstGeom prst="rect">
            <a:avLst/>
          </a:prstGeom>
          <a:ln w="12700">
            <a:miter lim="400000"/>
          </a:ln>
        </p:spPr>
      </p:pic>
    </p:spTree>
    <p:extLst>
      <p:ext uri="{BB962C8B-B14F-4D97-AF65-F5344CB8AC3E}">
        <p14:creationId xmlns:p14="http://schemas.microsoft.com/office/powerpoint/2010/main" val="3089556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38B962-B62B-EC44-9070-973628F90BC4}"/>
              </a:ext>
            </a:extLst>
          </p:cNvPr>
          <p:cNvSpPr>
            <a:spLocks noGrp="1"/>
          </p:cNvSpPr>
          <p:nvPr>
            <p:ph idx="1"/>
          </p:nvPr>
        </p:nvSpPr>
        <p:spPr/>
        <p:txBody>
          <a:bodyPr/>
          <a:lstStyle/>
          <a:p>
            <a:endParaRPr lang="en-BE"/>
          </a:p>
        </p:txBody>
      </p:sp>
      <p:sp>
        <p:nvSpPr>
          <p:cNvPr id="3" name="Footer Placeholder 2">
            <a:extLst>
              <a:ext uri="{FF2B5EF4-FFF2-40B4-BE49-F238E27FC236}">
                <a16:creationId xmlns:a16="http://schemas.microsoft.com/office/drawing/2014/main" id="{D6DBBA74-6631-CA4A-94D9-06B3F7A79CFE}"/>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D9D1A2BC-F58B-0245-9551-36E65B25E634}"/>
              </a:ext>
            </a:extLst>
          </p:cNvPr>
          <p:cNvSpPr>
            <a:spLocks noGrp="1"/>
          </p:cNvSpPr>
          <p:nvPr>
            <p:ph type="sldNum" sz="quarter" idx="12"/>
          </p:nvPr>
        </p:nvSpPr>
        <p:spPr/>
        <p:txBody>
          <a:bodyPr/>
          <a:lstStyle/>
          <a:p>
            <a:fld id="{0A297500-7527-634B-90F4-69D0994C32B4}" type="slidenum">
              <a:rPr lang="nl-NL" smtClean="0"/>
              <a:t>139</a:t>
            </a:fld>
            <a:endParaRPr lang="nl-NL"/>
          </a:p>
        </p:txBody>
      </p:sp>
      <p:sp>
        <p:nvSpPr>
          <p:cNvPr id="5" name="Title 4">
            <a:extLst>
              <a:ext uri="{FF2B5EF4-FFF2-40B4-BE49-F238E27FC236}">
                <a16:creationId xmlns:a16="http://schemas.microsoft.com/office/drawing/2014/main" id="{A1CFD097-CA13-594C-8062-97F651F181AE}"/>
              </a:ext>
            </a:extLst>
          </p:cNvPr>
          <p:cNvSpPr>
            <a:spLocks noGrp="1"/>
          </p:cNvSpPr>
          <p:nvPr>
            <p:ph type="title"/>
          </p:nvPr>
        </p:nvSpPr>
        <p:spPr/>
        <p:txBody>
          <a:bodyPr/>
          <a:lstStyle/>
          <a:p>
            <a:r>
              <a:rPr lang="en-BE" dirty="0"/>
              <a:t>Individuality of Fingerprints</a:t>
            </a:r>
          </a:p>
        </p:txBody>
      </p:sp>
    </p:spTree>
    <p:extLst>
      <p:ext uri="{BB962C8B-B14F-4D97-AF65-F5344CB8AC3E}">
        <p14:creationId xmlns:p14="http://schemas.microsoft.com/office/powerpoint/2010/main" val="519400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ame finger, different prints"/>
          <p:cNvSpPr txBox="1">
            <a:spLocks noGrp="1"/>
          </p:cNvSpPr>
          <p:nvPr>
            <p:ph type="title"/>
          </p:nvPr>
        </p:nvSpPr>
        <p:spPr>
          <a:prstGeom prst="rect">
            <a:avLst/>
          </a:prstGeom>
        </p:spPr>
        <p:txBody>
          <a:bodyPr/>
          <a:lstStyle/>
          <a:p>
            <a:r>
              <a:rPr dirty="0"/>
              <a:t>Same finger, different </a:t>
            </a:r>
            <a:r>
              <a:rPr lang="en-US" dirty="0"/>
              <a:t>FP</a:t>
            </a:r>
            <a:endParaRPr dirty="0"/>
          </a:p>
        </p:txBody>
      </p:sp>
      <p:pic>
        <p:nvPicPr>
          <p:cNvPr id="236" name="Image" descr="Image"/>
          <p:cNvPicPr>
            <a:picLocks noChangeAspect="1"/>
          </p:cNvPicPr>
          <p:nvPr/>
        </p:nvPicPr>
        <p:blipFill>
          <a:blip r:embed="rId2"/>
          <a:stretch>
            <a:fillRect/>
          </a:stretch>
        </p:blipFill>
        <p:spPr>
          <a:xfrm>
            <a:off x="2311623" y="1359035"/>
            <a:ext cx="7487568" cy="4550697"/>
          </a:xfrm>
          <a:prstGeom prst="rect">
            <a:avLst/>
          </a:prstGeom>
          <a:ln w="12700">
            <a:miter lim="400000"/>
          </a:ln>
        </p:spPr>
      </p:pic>
    </p:spTree>
    <p:extLst>
      <p:ext uri="{BB962C8B-B14F-4D97-AF65-F5344CB8AC3E}">
        <p14:creationId xmlns:p14="http://schemas.microsoft.com/office/powerpoint/2010/main" val="4191482172"/>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22FC-9365-A142-95E4-F323BA9AB178}"/>
              </a:ext>
            </a:extLst>
          </p:cNvPr>
          <p:cNvSpPr>
            <a:spLocks noGrp="1"/>
          </p:cNvSpPr>
          <p:nvPr>
            <p:ph type="title"/>
          </p:nvPr>
        </p:nvSpPr>
        <p:spPr/>
        <p:txBody>
          <a:bodyPr/>
          <a:lstStyle/>
          <a:p>
            <a:r>
              <a:rPr lang="en-BE" dirty="0"/>
              <a:t>FP evaluation</a:t>
            </a:r>
          </a:p>
        </p:txBody>
      </p:sp>
      <p:sp>
        <p:nvSpPr>
          <p:cNvPr id="3" name="Text Placeholder 2">
            <a:extLst>
              <a:ext uri="{FF2B5EF4-FFF2-40B4-BE49-F238E27FC236}">
                <a16:creationId xmlns:a16="http://schemas.microsoft.com/office/drawing/2014/main" id="{932AE277-65F0-0547-B950-AA73EF061A77}"/>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9F6585D1-3F3F-284B-93DC-F5F9BDB1719E}"/>
              </a:ext>
            </a:extLst>
          </p:cNvPr>
          <p:cNvSpPr>
            <a:spLocks noGrp="1"/>
          </p:cNvSpPr>
          <p:nvPr>
            <p:ph type="ftr" sz="quarter" idx="11"/>
          </p:nvPr>
        </p:nvSpPr>
        <p:spPr/>
        <p:txBody>
          <a:bodyPr/>
          <a:lstStyle/>
          <a:p>
            <a:r>
              <a:rPr lang="en-US"/>
              <a:t>Faculty of Engineering Sciences, ESAT-PSI</a:t>
            </a:r>
            <a:endParaRPr lang="nl-NL"/>
          </a:p>
        </p:txBody>
      </p:sp>
      <p:sp>
        <p:nvSpPr>
          <p:cNvPr id="5" name="Slide Number Placeholder 4">
            <a:extLst>
              <a:ext uri="{FF2B5EF4-FFF2-40B4-BE49-F238E27FC236}">
                <a16:creationId xmlns:a16="http://schemas.microsoft.com/office/drawing/2014/main" id="{1AE0A9CE-C26F-C442-A1AA-CB2FD3C7DFEE}"/>
              </a:ext>
            </a:extLst>
          </p:cNvPr>
          <p:cNvSpPr>
            <a:spLocks noGrp="1"/>
          </p:cNvSpPr>
          <p:nvPr>
            <p:ph type="sldNum" sz="quarter" idx="12"/>
          </p:nvPr>
        </p:nvSpPr>
        <p:spPr/>
        <p:txBody>
          <a:bodyPr/>
          <a:lstStyle/>
          <a:p>
            <a:fld id="{0A297500-7527-634B-90F4-69D0994C32B4}" type="slidenum">
              <a:rPr lang="nl-NL" smtClean="0"/>
              <a:t>140</a:t>
            </a:fld>
            <a:endParaRPr lang="nl-NL"/>
          </a:p>
        </p:txBody>
      </p:sp>
      <p:sp>
        <p:nvSpPr>
          <p:cNvPr id="6" name="Picture Placeholder 5">
            <a:extLst>
              <a:ext uri="{FF2B5EF4-FFF2-40B4-BE49-F238E27FC236}">
                <a16:creationId xmlns:a16="http://schemas.microsoft.com/office/drawing/2014/main" id="{C2C693A5-0F0D-C545-A4A7-46E087A1F738}"/>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FC40B7DD-EB48-1F41-B40E-BA4574F1F26A}"/>
              </a:ext>
            </a:extLst>
          </p:cNvPr>
          <p:cNvSpPr>
            <a:spLocks noGrp="1"/>
          </p:cNvSpPr>
          <p:nvPr>
            <p:ph type="pic" sz="quarter" idx="14"/>
          </p:nvPr>
        </p:nvSpPr>
        <p:spPr/>
      </p:sp>
    </p:spTree>
    <p:extLst>
      <p:ext uri="{BB962C8B-B14F-4D97-AF65-F5344CB8AC3E}">
        <p14:creationId xmlns:p14="http://schemas.microsoft.com/office/powerpoint/2010/main" val="22959302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Biometrics System Concepts (Course HJ59, K.U.Leuven) – D. Vandermeulen – Fingerprint Recognition"/>
          <p:cNvSpPr txBox="1"/>
          <p:nvPr/>
        </p:nvSpPr>
        <p:spPr>
          <a:xfrm>
            <a:off x="3710223" y="6521678"/>
            <a:ext cx="5591274"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BFBFBF"/>
              </a:buClr>
              <a:buFont typeface="Comic Sans MS"/>
              <a:defRPr sz="900">
                <a:solidFill>
                  <a:srgbClr val="BFBFBF"/>
                </a:solidFill>
                <a:uFill>
                  <a:solidFill>
                    <a:srgbClr val="BFBFBF"/>
                  </a:solidFill>
                </a:uFill>
                <a:latin typeface="Comic Sans MS"/>
                <a:ea typeface="Comic Sans MS"/>
                <a:cs typeface="Comic Sans MS"/>
                <a:sym typeface="Comic Sans MS"/>
              </a:defRPr>
            </a:lvl1pPr>
          </a:lstStyle>
          <a:p>
            <a:r>
              <a:t>Biometrics System Concepts (Course HJ59, K.U.Leuven) – D. Vandermeulen – Fingerprint Recognition  </a:t>
            </a:r>
          </a:p>
        </p:txBody>
      </p:sp>
      <p:sp>
        <p:nvSpPr>
          <p:cNvPr id="2" name="Content Placeholder 1">
            <a:extLst>
              <a:ext uri="{FF2B5EF4-FFF2-40B4-BE49-F238E27FC236}">
                <a16:creationId xmlns:a16="http://schemas.microsoft.com/office/drawing/2014/main" id="{F5521090-5324-4C4B-A13E-3A77926B0CBB}"/>
              </a:ext>
            </a:extLst>
          </p:cNvPr>
          <p:cNvSpPr>
            <a:spLocks noGrp="1"/>
          </p:cNvSpPr>
          <p:nvPr>
            <p:ph idx="1"/>
          </p:nvPr>
        </p:nvSpPr>
        <p:spPr/>
        <p:txBody>
          <a:bodyPr/>
          <a:lstStyle/>
          <a:p>
            <a:endParaRPr lang="en-BE"/>
          </a:p>
        </p:txBody>
      </p:sp>
      <p:sp>
        <p:nvSpPr>
          <p:cNvPr id="761" name="FVC’2000 Database"/>
          <p:cNvSpPr txBox="1">
            <a:spLocks noGrp="1"/>
          </p:cNvSpPr>
          <p:nvPr>
            <p:ph type="title"/>
          </p:nvPr>
        </p:nvSpPr>
        <p:spPr>
          <a:prstGeom prst="rect">
            <a:avLst/>
          </a:prstGeom>
        </p:spPr>
        <p:txBody>
          <a:bodyPr/>
          <a:lstStyle/>
          <a:p>
            <a:r>
              <a:t>FVC’2000 Database</a:t>
            </a:r>
          </a:p>
        </p:txBody>
      </p:sp>
      <p:pic>
        <p:nvPicPr>
          <p:cNvPr id="762" name="image.png" descr="image.png"/>
          <p:cNvPicPr>
            <a:picLocks/>
          </p:cNvPicPr>
          <p:nvPr/>
        </p:nvPicPr>
        <p:blipFill>
          <a:blip r:embed="rId2"/>
          <a:stretch>
            <a:fillRect/>
          </a:stretch>
        </p:blipFill>
        <p:spPr>
          <a:xfrm>
            <a:off x="2324099" y="1495046"/>
            <a:ext cx="7543802" cy="5041901"/>
          </a:xfrm>
          <a:prstGeom prst="rect">
            <a:avLst/>
          </a:prstGeom>
          <a:ln w="12700">
            <a:miter lim="400000"/>
          </a:ln>
        </p:spPr>
      </p:pic>
    </p:spTree>
    <p:extLst>
      <p:ext uri="{BB962C8B-B14F-4D97-AF65-F5344CB8AC3E}">
        <p14:creationId xmlns:p14="http://schemas.microsoft.com/office/powerpoint/2010/main" val="21640240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F88B8C-027D-0540-A1D5-DDE3D24E8F52}"/>
              </a:ext>
            </a:extLst>
          </p:cNvPr>
          <p:cNvSpPr>
            <a:spLocks noGrp="1"/>
          </p:cNvSpPr>
          <p:nvPr>
            <p:ph idx="1"/>
          </p:nvPr>
        </p:nvSpPr>
        <p:spPr/>
        <p:txBody>
          <a:bodyPr/>
          <a:lstStyle/>
          <a:p>
            <a:endParaRPr lang="en-BE"/>
          </a:p>
        </p:txBody>
      </p:sp>
      <p:sp>
        <p:nvSpPr>
          <p:cNvPr id="764" name="FVC’2000 Results"/>
          <p:cNvSpPr txBox="1">
            <a:spLocks noGrp="1"/>
          </p:cNvSpPr>
          <p:nvPr>
            <p:ph type="title"/>
          </p:nvPr>
        </p:nvSpPr>
        <p:spPr>
          <a:prstGeom prst="rect">
            <a:avLst/>
          </a:prstGeom>
        </p:spPr>
        <p:txBody>
          <a:bodyPr/>
          <a:lstStyle/>
          <a:p>
            <a:r>
              <a:t>FVC’2000 Results</a:t>
            </a:r>
          </a:p>
        </p:txBody>
      </p:sp>
      <p:pic>
        <p:nvPicPr>
          <p:cNvPr id="765" name="image.png" descr="image.png"/>
          <p:cNvPicPr>
            <a:picLocks/>
          </p:cNvPicPr>
          <p:nvPr/>
        </p:nvPicPr>
        <p:blipFill>
          <a:blip r:embed="rId2"/>
          <a:srcRect r="2436"/>
          <a:stretch>
            <a:fillRect/>
          </a:stretch>
        </p:blipFill>
        <p:spPr>
          <a:xfrm>
            <a:off x="1524001" y="1905000"/>
            <a:ext cx="9153525" cy="4133850"/>
          </a:xfrm>
          <a:prstGeom prst="rect">
            <a:avLst/>
          </a:prstGeom>
          <a:ln w="12700">
            <a:miter lim="400000"/>
          </a:ln>
        </p:spPr>
      </p:pic>
    </p:spTree>
    <p:extLst>
      <p:ext uri="{BB962C8B-B14F-4D97-AF65-F5344CB8AC3E}">
        <p14:creationId xmlns:p14="http://schemas.microsoft.com/office/powerpoint/2010/main" val="33980289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65F326-8499-8048-AD2A-50BEEEB7A84B}"/>
              </a:ext>
            </a:extLst>
          </p:cNvPr>
          <p:cNvSpPr>
            <a:spLocks noGrp="1"/>
          </p:cNvSpPr>
          <p:nvPr>
            <p:ph idx="1"/>
          </p:nvPr>
        </p:nvSpPr>
        <p:spPr/>
        <p:txBody>
          <a:bodyPr/>
          <a:lstStyle/>
          <a:p>
            <a:endParaRPr lang="en-BE"/>
          </a:p>
        </p:txBody>
      </p:sp>
      <p:sp>
        <p:nvSpPr>
          <p:cNvPr id="767" name="FVC’2002"/>
          <p:cNvSpPr txBox="1">
            <a:spLocks noGrp="1"/>
          </p:cNvSpPr>
          <p:nvPr>
            <p:ph type="title"/>
          </p:nvPr>
        </p:nvSpPr>
        <p:spPr>
          <a:prstGeom prst="rect">
            <a:avLst/>
          </a:prstGeom>
        </p:spPr>
        <p:txBody>
          <a:bodyPr/>
          <a:lstStyle/>
          <a:p>
            <a:r>
              <a:t>FVC’2002</a:t>
            </a:r>
          </a:p>
        </p:txBody>
      </p:sp>
      <p:pic>
        <p:nvPicPr>
          <p:cNvPr id="768" name="image.pdf" descr="image.pdf"/>
          <p:cNvPicPr>
            <a:picLocks/>
          </p:cNvPicPr>
          <p:nvPr/>
        </p:nvPicPr>
        <p:blipFill>
          <a:blip r:embed="rId2"/>
          <a:srcRect b="48913"/>
          <a:stretch>
            <a:fillRect/>
          </a:stretch>
        </p:blipFill>
        <p:spPr>
          <a:xfrm>
            <a:off x="2566987" y="1916113"/>
            <a:ext cx="7439026" cy="3816351"/>
          </a:xfrm>
          <a:prstGeom prst="rect">
            <a:avLst/>
          </a:prstGeom>
          <a:ln w="12700">
            <a:miter lim="400000"/>
          </a:ln>
        </p:spPr>
      </p:pic>
    </p:spTree>
    <p:extLst>
      <p:ext uri="{BB962C8B-B14F-4D97-AF65-F5344CB8AC3E}">
        <p14:creationId xmlns:p14="http://schemas.microsoft.com/office/powerpoint/2010/main" val="15498283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Different (more difficult) databases"/>
          <p:cNvSpPr txBox="1">
            <a:spLocks noGrp="1"/>
          </p:cNvSpPr>
          <p:nvPr>
            <p:ph idx="1"/>
          </p:nvPr>
        </p:nvSpPr>
        <p:spPr>
          <a:prstGeom prst="rect">
            <a:avLst/>
          </a:prstGeom>
        </p:spPr>
        <p:txBody>
          <a:bodyPr/>
          <a:lstStyle>
            <a:lvl1pPr marL="0" indent="0">
              <a:buClr>
                <a:srgbClr val="000000"/>
              </a:buClr>
              <a:buSzTx/>
              <a:buFont typeface="Monotype Sorts"/>
              <a:buNone/>
            </a:lvl1pPr>
          </a:lstStyle>
          <a:p>
            <a:r>
              <a:t>Different (more difficult) databases</a:t>
            </a:r>
          </a:p>
        </p:txBody>
      </p:sp>
      <p:sp>
        <p:nvSpPr>
          <p:cNvPr id="770" name="FVC’2004"/>
          <p:cNvSpPr txBox="1">
            <a:spLocks noGrp="1"/>
          </p:cNvSpPr>
          <p:nvPr>
            <p:ph type="title"/>
          </p:nvPr>
        </p:nvSpPr>
        <p:spPr>
          <a:prstGeom prst="rect">
            <a:avLst/>
          </a:prstGeom>
        </p:spPr>
        <p:txBody>
          <a:bodyPr/>
          <a:lstStyle/>
          <a:p>
            <a:r>
              <a:t>FVC’2004</a:t>
            </a:r>
          </a:p>
        </p:txBody>
      </p:sp>
      <p:pic>
        <p:nvPicPr>
          <p:cNvPr id="772" name="Image" descr="Image"/>
          <p:cNvPicPr>
            <a:picLocks noChangeAspect="1"/>
          </p:cNvPicPr>
          <p:nvPr/>
        </p:nvPicPr>
        <p:blipFill>
          <a:blip r:embed="rId2"/>
          <a:stretch>
            <a:fillRect/>
          </a:stretch>
        </p:blipFill>
        <p:spPr>
          <a:xfrm>
            <a:off x="2092704" y="361296"/>
            <a:ext cx="7428642" cy="1347508"/>
          </a:xfrm>
          <a:prstGeom prst="rect">
            <a:avLst/>
          </a:prstGeom>
          <a:ln w="12700">
            <a:miter lim="400000"/>
          </a:ln>
        </p:spPr>
      </p:pic>
      <p:pic>
        <p:nvPicPr>
          <p:cNvPr id="773" name="Image" descr="Image"/>
          <p:cNvPicPr>
            <a:picLocks noChangeAspect="1"/>
          </p:cNvPicPr>
          <p:nvPr/>
        </p:nvPicPr>
        <p:blipFill>
          <a:blip r:embed="rId3"/>
          <a:stretch>
            <a:fillRect/>
          </a:stretch>
        </p:blipFill>
        <p:spPr>
          <a:xfrm>
            <a:off x="1802322" y="2260352"/>
            <a:ext cx="8587359" cy="5417979"/>
          </a:xfrm>
          <a:prstGeom prst="rect">
            <a:avLst/>
          </a:prstGeom>
          <a:ln w="12700">
            <a:miter lim="400000"/>
          </a:ln>
        </p:spPr>
      </p:pic>
    </p:spTree>
    <p:extLst>
      <p:ext uri="{BB962C8B-B14F-4D97-AF65-F5344CB8AC3E}">
        <p14:creationId xmlns:p14="http://schemas.microsoft.com/office/powerpoint/2010/main" val="31019680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4F3C94-6B27-3945-A310-9B3BA39C148A}"/>
              </a:ext>
            </a:extLst>
          </p:cNvPr>
          <p:cNvSpPr>
            <a:spLocks noGrp="1"/>
          </p:cNvSpPr>
          <p:nvPr>
            <p:ph idx="1"/>
          </p:nvPr>
        </p:nvSpPr>
        <p:spPr/>
        <p:txBody>
          <a:bodyPr/>
          <a:lstStyle/>
          <a:p>
            <a:endParaRPr lang="en-BE"/>
          </a:p>
        </p:txBody>
      </p:sp>
      <p:sp>
        <p:nvSpPr>
          <p:cNvPr id="2" name="Title 1">
            <a:extLst>
              <a:ext uri="{FF2B5EF4-FFF2-40B4-BE49-F238E27FC236}">
                <a16:creationId xmlns:a16="http://schemas.microsoft.com/office/drawing/2014/main" id="{193FCE6B-9989-2B43-9418-0DB0AE0ABCA7}"/>
              </a:ext>
            </a:extLst>
          </p:cNvPr>
          <p:cNvSpPr>
            <a:spLocks noGrp="1"/>
          </p:cNvSpPr>
          <p:nvPr>
            <p:ph type="title"/>
          </p:nvPr>
        </p:nvSpPr>
        <p:spPr/>
        <p:txBody>
          <a:bodyPr/>
          <a:lstStyle/>
          <a:p>
            <a:endParaRPr lang="en-BE"/>
          </a:p>
        </p:txBody>
      </p:sp>
      <p:pic>
        <p:nvPicPr>
          <p:cNvPr id="776" name="Image" descr="Image"/>
          <p:cNvPicPr>
            <a:picLocks noChangeAspect="1"/>
          </p:cNvPicPr>
          <p:nvPr/>
        </p:nvPicPr>
        <p:blipFill>
          <a:blip r:embed="rId2"/>
          <a:stretch>
            <a:fillRect/>
          </a:stretch>
        </p:blipFill>
        <p:spPr>
          <a:xfrm>
            <a:off x="2392645" y="416228"/>
            <a:ext cx="7014530" cy="891077"/>
          </a:xfrm>
          <a:prstGeom prst="rect">
            <a:avLst/>
          </a:prstGeom>
          <a:ln w="12700">
            <a:miter lim="400000"/>
          </a:ln>
        </p:spPr>
      </p:pic>
      <p:pic>
        <p:nvPicPr>
          <p:cNvPr id="777" name="Image" descr="Image"/>
          <p:cNvPicPr>
            <a:picLocks noChangeAspect="1"/>
          </p:cNvPicPr>
          <p:nvPr/>
        </p:nvPicPr>
        <p:blipFill>
          <a:blip r:embed="rId3"/>
          <a:stretch>
            <a:fillRect/>
          </a:stretch>
        </p:blipFill>
        <p:spPr>
          <a:xfrm>
            <a:off x="1999354" y="1936382"/>
            <a:ext cx="8437685" cy="4102101"/>
          </a:xfrm>
          <a:prstGeom prst="rect">
            <a:avLst/>
          </a:prstGeom>
          <a:ln w="12700">
            <a:miter lim="400000"/>
          </a:ln>
        </p:spPr>
      </p:pic>
    </p:spTree>
    <p:extLst>
      <p:ext uri="{BB962C8B-B14F-4D97-AF65-F5344CB8AC3E}">
        <p14:creationId xmlns:p14="http://schemas.microsoft.com/office/powerpoint/2010/main" val="10620129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B63978-42C4-8441-B126-51DA321CD9A6}"/>
              </a:ext>
            </a:extLst>
          </p:cNvPr>
          <p:cNvSpPr>
            <a:spLocks noGrp="1"/>
          </p:cNvSpPr>
          <p:nvPr>
            <p:ph idx="1"/>
          </p:nvPr>
        </p:nvSpPr>
        <p:spPr/>
        <p:txBody>
          <a:bodyPr/>
          <a:lstStyle/>
          <a:p>
            <a:endParaRPr lang="en-BE"/>
          </a:p>
        </p:txBody>
      </p:sp>
      <p:sp>
        <p:nvSpPr>
          <p:cNvPr id="779" name="Comparison of Biometrics Technologies"/>
          <p:cNvSpPr txBox="1">
            <a:spLocks noGrp="1"/>
          </p:cNvSpPr>
          <p:nvPr>
            <p:ph type="title"/>
          </p:nvPr>
        </p:nvSpPr>
        <p:spPr>
          <a:prstGeom prst="rect">
            <a:avLst/>
          </a:prstGeom>
        </p:spPr>
        <p:txBody>
          <a:bodyPr/>
          <a:lstStyle>
            <a:lvl1pPr>
              <a:defRPr sz="3200"/>
            </a:lvl1pPr>
          </a:lstStyle>
          <a:p>
            <a:r>
              <a:t>Comparison of Biometrics Technologies</a:t>
            </a:r>
          </a:p>
        </p:txBody>
      </p:sp>
      <p:pic>
        <p:nvPicPr>
          <p:cNvPr id="780" name="image.png" descr="image.png"/>
          <p:cNvPicPr>
            <a:picLocks/>
          </p:cNvPicPr>
          <p:nvPr/>
        </p:nvPicPr>
        <p:blipFill>
          <a:blip r:embed="rId2"/>
          <a:stretch>
            <a:fillRect/>
          </a:stretch>
        </p:blipFill>
        <p:spPr>
          <a:xfrm>
            <a:off x="1524001" y="2590801"/>
            <a:ext cx="9001125" cy="3152775"/>
          </a:xfrm>
          <a:prstGeom prst="rect">
            <a:avLst/>
          </a:prstGeom>
          <a:ln w="12700">
            <a:miter lim="400000"/>
          </a:ln>
        </p:spPr>
      </p:pic>
    </p:spTree>
    <p:extLst>
      <p:ext uri="{BB962C8B-B14F-4D97-AF65-F5344CB8AC3E}">
        <p14:creationId xmlns:p14="http://schemas.microsoft.com/office/powerpoint/2010/main" val="28842118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47012-9FF2-3343-B5A9-7AC8D59739C7}"/>
              </a:ext>
            </a:extLst>
          </p:cNvPr>
          <p:cNvSpPr>
            <a:spLocks noGrp="1"/>
          </p:cNvSpPr>
          <p:nvPr>
            <p:ph idx="1"/>
          </p:nvPr>
        </p:nvSpPr>
        <p:spPr/>
        <p:txBody>
          <a:bodyPr/>
          <a:lstStyle/>
          <a:p>
            <a:endParaRPr lang="en-BE"/>
          </a:p>
        </p:txBody>
      </p:sp>
      <p:sp>
        <p:nvSpPr>
          <p:cNvPr id="2" name="Title 1">
            <a:extLst>
              <a:ext uri="{FF2B5EF4-FFF2-40B4-BE49-F238E27FC236}">
                <a16:creationId xmlns:a16="http://schemas.microsoft.com/office/drawing/2014/main" id="{4890E1F6-7E3E-E645-A837-B286486A95E7}"/>
              </a:ext>
            </a:extLst>
          </p:cNvPr>
          <p:cNvSpPr>
            <a:spLocks noGrp="1"/>
          </p:cNvSpPr>
          <p:nvPr>
            <p:ph type="title"/>
          </p:nvPr>
        </p:nvSpPr>
        <p:spPr/>
        <p:txBody>
          <a:bodyPr/>
          <a:lstStyle/>
          <a:p>
            <a:endParaRPr lang="en-BE"/>
          </a:p>
        </p:txBody>
      </p:sp>
      <p:pic>
        <p:nvPicPr>
          <p:cNvPr id="783" name="hb.jpg" descr="hb.jpg"/>
          <p:cNvPicPr>
            <a:picLocks/>
          </p:cNvPicPr>
          <p:nvPr/>
        </p:nvPicPr>
        <p:blipFill>
          <a:blip r:embed="rId3"/>
          <a:stretch>
            <a:fillRect/>
          </a:stretch>
        </p:blipFill>
        <p:spPr>
          <a:xfrm>
            <a:off x="4224337" y="908050"/>
            <a:ext cx="3952876" cy="5545138"/>
          </a:xfrm>
          <a:prstGeom prst="rect">
            <a:avLst/>
          </a:prstGeom>
          <a:ln w="12700">
            <a:miter lim="400000"/>
          </a:ln>
        </p:spPr>
      </p:pic>
    </p:spTree>
    <p:extLst>
      <p:ext uri="{BB962C8B-B14F-4D97-AF65-F5344CB8AC3E}">
        <p14:creationId xmlns:p14="http://schemas.microsoft.com/office/powerpoint/2010/main" val="29762833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96BA1-BC3B-BA46-83F9-ECF624E3AF78}"/>
              </a:ext>
            </a:extLst>
          </p:cNvPr>
          <p:cNvSpPr>
            <a:spLocks noGrp="1"/>
          </p:cNvSpPr>
          <p:nvPr>
            <p:ph type="title"/>
          </p:nvPr>
        </p:nvSpPr>
        <p:spPr/>
        <p:txBody>
          <a:bodyPr/>
          <a:lstStyle/>
          <a:p>
            <a:r>
              <a:rPr lang="en-BE" dirty="0"/>
              <a:t>FP relevance</a:t>
            </a:r>
          </a:p>
        </p:txBody>
      </p:sp>
      <p:sp>
        <p:nvSpPr>
          <p:cNvPr id="3" name="Text Placeholder 2">
            <a:extLst>
              <a:ext uri="{FF2B5EF4-FFF2-40B4-BE49-F238E27FC236}">
                <a16:creationId xmlns:a16="http://schemas.microsoft.com/office/drawing/2014/main" id="{8CC23CFE-5244-024A-9A2D-6B4BC0F82F91}"/>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7721DD8C-5BFB-6F43-95E5-5030CDEC3D39}"/>
              </a:ext>
            </a:extLst>
          </p:cNvPr>
          <p:cNvSpPr>
            <a:spLocks noGrp="1"/>
          </p:cNvSpPr>
          <p:nvPr>
            <p:ph type="ftr" sz="quarter" idx="11"/>
          </p:nvPr>
        </p:nvSpPr>
        <p:spPr/>
        <p:txBody>
          <a:bodyPr/>
          <a:lstStyle/>
          <a:p>
            <a:r>
              <a:rPr lang="en-US"/>
              <a:t>Faculty of Engineering Sciences, ESAT-PSI</a:t>
            </a:r>
            <a:endParaRPr lang="nl-NL"/>
          </a:p>
        </p:txBody>
      </p:sp>
      <p:sp>
        <p:nvSpPr>
          <p:cNvPr id="5" name="Slide Number Placeholder 4">
            <a:extLst>
              <a:ext uri="{FF2B5EF4-FFF2-40B4-BE49-F238E27FC236}">
                <a16:creationId xmlns:a16="http://schemas.microsoft.com/office/drawing/2014/main" id="{371BD425-A364-4A41-8D9E-9909F1A9FCEB}"/>
              </a:ext>
            </a:extLst>
          </p:cNvPr>
          <p:cNvSpPr>
            <a:spLocks noGrp="1"/>
          </p:cNvSpPr>
          <p:nvPr>
            <p:ph type="sldNum" sz="quarter" idx="12"/>
          </p:nvPr>
        </p:nvSpPr>
        <p:spPr/>
        <p:txBody>
          <a:bodyPr/>
          <a:lstStyle/>
          <a:p>
            <a:fld id="{0A297500-7527-634B-90F4-69D0994C32B4}" type="slidenum">
              <a:rPr lang="nl-NL" smtClean="0"/>
              <a:t>148</a:t>
            </a:fld>
            <a:endParaRPr lang="nl-NL"/>
          </a:p>
        </p:txBody>
      </p:sp>
      <p:sp>
        <p:nvSpPr>
          <p:cNvPr id="6" name="Picture Placeholder 5">
            <a:extLst>
              <a:ext uri="{FF2B5EF4-FFF2-40B4-BE49-F238E27FC236}">
                <a16:creationId xmlns:a16="http://schemas.microsoft.com/office/drawing/2014/main" id="{16117433-576D-0541-BFD0-781770C9C7FB}"/>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9AF7BBEF-C7B8-CC4F-B76B-9963248E03C5}"/>
              </a:ext>
            </a:extLst>
          </p:cNvPr>
          <p:cNvSpPr>
            <a:spLocks noGrp="1"/>
          </p:cNvSpPr>
          <p:nvPr>
            <p:ph type="pic" sz="quarter" idx="14"/>
          </p:nvPr>
        </p:nvSpPr>
        <p:spPr/>
      </p:sp>
    </p:spTree>
    <p:extLst>
      <p:ext uri="{BB962C8B-B14F-4D97-AF65-F5344CB8AC3E}">
        <p14:creationId xmlns:p14="http://schemas.microsoft.com/office/powerpoint/2010/main" val="15975503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85055" y="2032000"/>
            <a:ext cx="2292096" cy="3232912"/>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627888" y="1991359"/>
            <a:ext cx="2290064" cy="3267455"/>
          </a:xfrm>
          <a:prstGeom prst="rect">
            <a:avLst/>
          </a:prstGeom>
          <a:blipFill>
            <a:blip r:embed="rId3" cstate="print"/>
            <a:stretch>
              <a:fillRect/>
            </a:stretch>
          </a:blipFill>
        </p:spPr>
        <p:txBody>
          <a:bodyPr wrap="square" lIns="0" tIns="0" rIns="0" bIns="0" rtlCol="0"/>
          <a:lstStyle/>
          <a:p>
            <a:endParaRPr sz="2400"/>
          </a:p>
        </p:txBody>
      </p:sp>
      <p:sp>
        <p:nvSpPr>
          <p:cNvPr id="4" name="object 4"/>
          <p:cNvSpPr/>
          <p:nvPr/>
        </p:nvSpPr>
        <p:spPr>
          <a:xfrm>
            <a:off x="2871215" y="2755392"/>
            <a:ext cx="1670303" cy="1521968"/>
          </a:xfrm>
          <a:prstGeom prst="rect">
            <a:avLst/>
          </a:prstGeom>
          <a:blipFill>
            <a:blip r:embed="rId4" cstate="print"/>
            <a:stretch>
              <a:fillRect/>
            </a:stretch>
          </a:blipFill>
        </p:spPr>
        <p:txBody>
          <a:bodyPr wrap="square" lIns="0" tIns="0" rIns="0" bIns="0" rtlCol="0"/>
          <a:lstStyle/>
          <a:p>
            <a:endParaRPr sz="2400"/>
          </a:p>
        </p:txBody>
      </p:sp>
      <p:sp>
        <p:nvSpPr>
          <p:cNvPr id="5" name="object 5"/>
          <p:cNvSpPr/>
          <p:nvPr/>
        </p:nvSpPr>
        <p:spPr>
          <a:xfrm>
            <a:off x="8906256" y="1991359"/>
            <a:ext cx="3214624" cy="3472688"/>
          </a:xfrm>
          <a:prstGeom prst="rect">
            <a:avLst/>
          </a:prstGeom>
          <a:blipFill>
            <a:blip r:embed="rId5" cstate="print"/>
            <a:stretch>
              <a:fillRect/>
            </a:stretch>
          </a:blipFill>
        </p:spPr>
        <p:txBody>
          <a:bodyPr wrap="square" lIns="0" tIns="0" rIns="0" bIns="0" rtlCol="0"/>
          <a:lstStyle/>
          <a:p>
            <a:endParaRPr sz="2400"/>
          </a:p>
        </p:txBody>
      </p:sp>
      <p:sp>
        <p:nvSpPr>
          <p:cNvPr id="6" name="object 6"/>
          <p:cNvSpPr txBox="1">
            <a:spLocks noGrp="1"/>
          </p:cNvSpPr>
          <p:nvPr>
            <p:ph type="title"/>
          </p:nvPr>
        </p:nvSpPr>
        <p:spPr>
          <a:xfrm>
            <a:off x="845040" y="364515"/>
            <a:ext cx="8310880" cy="674608"/>
          </a:xfrm>
          <a:prstGeom prst="rect">
            <a:avLst/>
          </a:prstGeom>
        </p:spPr>
        <p:txBody>
          <a:bodyPr vert="horz" wrap="square" lIns="0" tIns="17780" rIns="0" bIns="0" rtlCol="0" anchor="ctr" anchorCtr="0">
            <a:spAutoFit/>
          </a:bodyPr>
          <a:lstStyle/>
          <a:p>
            <a:pPr marL="16933">
              <a:spcBef>
                <a:spcPts val="140"/>
              </a:spcBef>
            </a:pPr>
            <a:r>
              <a:rPr sz="4267" dirty="0"/>
              <a:t>Research &amp; </a:t>
            </a:r>
            <a:r>
              <a:rPr sz="4267" spc="-7" dirty="0"/>
              <a:t>Development</a:t>
            </a:r>
            <a:r>
              <a:rPr sz="4267" spc="-133" dirty="0"/>
              <a:t> </a:t>
            </a:r>
            <a:r>
              <a:rPr sz="4267" dirty="0"/>
              <a:t>Projects</a:t>
            </a:r>
            <a:endParaRPr sz="4267"/>
          </a:p>
        </p:txBody>
      </p:sp>
      <p:sp>
        <p:nvSpPr>
          <p:cNvPr id="7" name="object 7"/>
          <p:cNvSpPr txBox="1"/>
          <p:nvPr/>
        </p:nvSpPr>
        <p:spPr>
          <a:xfrm>
            <a:off x="825940" y="5488161"/>
            <a:ext cx="1889760" cy="263320"/>
          </a:xfrm>
          <a:prstGeom prst="rect">
            <a:avLst/>
          </a:prstGeom>
        </p:spPr>
        <p:txBody>
          <a:bodyPr vert="horz" wrap="square" lIns="0" tIns="16933" rIns="0" bIns="0" rtlCol="0">
            <a:spAutoFit/>
          </a:bodyPr>
          <a:lstStyle/>
          <a:p>
            <a:pPr marL="16933">
              <a:spcBef>
                <a:spcPts val="133"/>
              </a:spcBef>
            </a:pPr>
            <a:r>
              <a:rPr sz="1600" spc="-7" dirty="0">
                <a:solidFill>
                  <a:srgbClr val="766F7B"/>
                </a:solidFill>
                <a:latin typeface="Arial"/>
                <a:cs typeface="Arial"/>
              </a:rPr>
              <a:t>Available </a:t>
            </a:r>
            <a:r>
              <a:rPr sz="1600" dirty="0">
                <a:solidFill>
                  <a:srgbClr val="766F7B"/>
                </a:solidFill>
                <a:latin typeface="Arial"/>
                <a:cs typeface="Arial"/>
              </a:rPr>
              <a:t>since</a:t>
            </a:r>
            <a:r>
              <a:rPr sz="1600" spc="-140" dirty="0">
                <a:solidFill>
                  <a:srgbClr val="766F7B"/>
                </a:solidFill>
                <a:latin typeface="Arial"/>
                <a:cs typeface="Arial"/>
              </a:rPr>
              <a:t> </a:t>
            </a:r>
            <a:r>
              <a:rPr sz="1600" dirty="0">
                <a:solidFill>
                  <a:srgbClr val="766F7B"/>
                </a:solidFill>
                <a:latin typeface="Arial"/>
                <a:cs typeface="Arial"/>
              </a:rPr>
              <a:t>2014</a:t>
            </a:r>
            <a:endParaRPr sz="1600">
              <a:latin typeface="Arial"/>
              <a:cs typeface="Arial"/>
            </a:endParaRPr>
          </a:p>
        </p:txBody>
      </p:sp>
      <p:sp>
        <p:nvSpPr>
          <p:cNvPr id="8" name="object 8"/>
          <p:cNvSpPr txBox="1"/>
          <p:nvPr/>
        </p:nvSpPr>
        <p:spPr>
          <a:xfrm>
            <a:off x="997035" y="1706540"/>
            <a:ext cx="1424093" cy="233397"/>
          </a:xfrm>
          <a:prstGeom prst="rect">
            <a:avLst/>
          </a:prstGeom>
        </p:spPr>
        <p:txBody>
          <a:bodyPr vert="horz" wrap="square" lIns="0" tIns="17780" rIns="0" bIns="0" rtlCol="0">
            <a:spAutoFit/>
          </a:bodyPr>
          <a:lstStyle/>
          <a:p>
            <a:pPr marL="16933">
              <a:spcBef>
                <a:spcPts val="140"/>
              </a:spcBef>
            </a:pPr>
            <a:r>
              <a:rPr sz="1400" dirty="0">
                <a:solidFill>
                  <a:srgbClr val="3C4245"/>
                </a:solidFill>
                <a:latin typeface="Arial"/>
                <a:cs typeface="Arial"/>
              </a:rPr>
              <a:t>Dedicated</a:t>
            </a:r>
            <a:r>
              <a:rPr sz="1400" spc="-80" dirty="0">
                <a:solidFill>
                  <a:srgbClr val="3C4245"/>
                </a:solidFill>
                <a:latin typeface="Arial"/>
                <a:cs typeface="Arial"/>
              </a:rPr>
              <a:t> </a:t>
            </a:r>
            <a:r>
              <a:rPr sz="1400" dirty="0">
                <a:solidFill>
                  <a:srgbClr val="3C4245"/>
                </a:solidFill>
                <a:latin typeface="Arial"/>
                <a:cs typeface="Arial"/>
              </a:rPr>
              <a:t>sensor</a:t>
            </a:r>
            <a:endParaRPr sz="1400">
              <a:latin typeface="Arial"/>
              <a:cs typeface="Arial"/>
            </a:endParaRPr>
          </a:p>
        </p:txBody>
      </p:sp>
      <p:sp>
        <p:nvSpPr>
          <p:cNvPr id="9" name="object 9"/>
          <p:cNvSpPr txBox="1"/>
          <p:nvPr/>
        </p:nvSpPr>
        <p:spPr>
          <a:xfrm>
            <a:off x="4748106" y="1684188"/>
            <a:ext cx="1871133" cy="233397"/>
          </a:xfrm>
          <a:prstGeom prst="rect">
            <a:avLst/>
          </a:prstGeom>
        </p:spPr>
        <p:txBody>
          <a:bodyPr vert="horz" wrap="square" lIns="0" tIns="17780" rIns="0" bIns="0" rtlCol="0">
            <a:spAutoFit/>
          </a:bodyPr>
          <a:lstStyle/>
          <a:p>
            <a:pPr marL="16933">
              <a:spcBef>
                <a:spcPts val="140"/>
              </a:spcBef>
            </a:pPr>
            <a:r>
              <a:rPr sz="1400" dirty="0">
                <a:solidFill>
                  <a:srgbClr val="3C4245"/>
                </a:solidFill>
                <a:latin typeface="Arial"/>
                <a:cs typeface="Arial"/>
              </a:rPr>
              <a:t>Hot </a:t>
            </a:r>
            <a:r>
              <a:rPr sz="1400" spc="-7" dirty="0">
                <a:solidFill>
                  <a:srgbClr val="3C4245"/>
                </a:solidFill>
                <a:latin typeface="Arial"/>
                <a:cs typeface="Arial"/>
              </a:rPr>
              <a:t>zone</a:t>
            </a:r>
            <a:r>
              <a:rPr sz="1400" spc="-60" dirty="0">
                <a:solidFill>
                  <a:srgbClr val="3C4245"/>
                </a:solidFill>
                <a:latin typeface="Arial"/>
                <a:cs typeface="Arial"/>
              </a:rPr>
              <a:t> </a:t>
            </a:r>
            <a:r>
              <a:rPr sz="1400" dirty="0">
                <a:solidFill>
                  <a:srgbClr val="3C4245"/>
                </a:solidFill>
                <a:latin typeface="Arial"/>
                <a:cs typeface="Arial"/>
              </a:rPr>
              <a:t>under-display</a:t>
            </a:r>
            <a:endParaRPr sz="1400">
              <a:latin typeface="Arial"/>
              <a:cs typeface="Arial"/>
            </a:endParaRPr>
          </a:p>
        </p:txBody>
      </p:sp>
      <p:sp>
        <p:nvSpPr>
          <p:cNvPr id="10" name="object 10"/>
          <p:cNvSpPr txBox="1"/>
          <p:nvPr/>
        </p:nvSpPr>
        <p:spPr>
          <a:xfrm>
            <a:off x="7149593" y="1695704"/>
            <a:ext cx="2020993" cy="233397"/>
          </a:xfrm>
          <a:prstGeom prst="rect">
            <a:avLst/>
          </a:prstGeom>
        </p:spPr>
        <p:txBody>
          <a:bodyPr vert="horz" wrap="square" lIns="0" tIns="17780" rIns="0" bIns="0" rtlCol="0">
            <a:spAutoFit/>
          </a:bodyPr>
          <a:lstStyle/>
          <a:p>
            <a:pPr marL="16933">
              <a:spcBef>
                <a:spcPts val="140"/>
              </a:spcBef>
            </a:pPr>
            <a:r>
              <a:rPr sz="1400" dirty="0">
                <a:solidFill>
                  <a:srgbClr val="3C4245"/>
                </a:solidFill>
                <a:latin typeface="Arial"/>
                <a:cs typeface="Arial"/>
              </a:rPr>
              <a:t>Large area</a:t>
            </a:r>
            <a:r>
              <a:rPr sz="1400" spc="-60" dirty="0">
                <a:solidFill>
                  <a:srgbClr val="3C4245"/>
                </a:solidFill>
                <a:latin typeface="Arial"/>
                <a:cs typeface="Arial"/>
              </a:rPr>
              <a:t> </a:t>
            </a:r>
            <a:r>
              <a:rPr sz="1400" dirty="0">
                <a:solidFill>
                  <a:srgbClr val="3C4245"/>
                </a:solidFill>
                <a:latin typeface="Arial"/>
                <a:cs typeface="Arial"/>
              </a:rPr>
              <a:t>under-display</a:t>
            </a:r>
            <a:endParaRPr sz="1400">
              <a:latin typeface="Arial"/>
              <a:cs typeface="Arial"/>
            </a:endParaRPr>
          </a:p>
        </p:txBody>
      </p:sp>
      <p:sp>
        <p:nvSpPr>
          <p:cNvPr id="11" name="object 11"/>
          <p:cNvSpPr txBox="1"/>
          <p:nvPr/>
        </p:nvSpPr>
        <p:spPr>
          <a:xfrm>
            <a:off x="9703815" y="1684188"/>
            <a:ext cx="1446107" cy="233397"/>
          </a:xfrm>
          <a:prstGeom prst="rect">
            <a:avLst/>
          </a:prstGeom>
        </p:spPr>
        <p:txBody>
          <a:bodyPr vert="horz" wrap="square" lIns="0" tIns="17780" rIns="0" bIns="0" rtlCol="0">
            <a:spAutoFit/>
          </a:bodyPr>
          <a:lstStyle/>
          <a:p>
            <a:pPr marL="16933">
              <a:spcBef>
                <a:spcPts val="140"/>
              </a:spcBef>
            </a:pPr>
            <a:r>
              <a:rPr sz="1400" dirty="0">
                <a:solidFill>
                  <a:srgbClr val="3C4245"/>
                </a:solidFill>
                <a:latin typeface="Arial"/>
                <a:cs typeface="Arial"/>
              </a:rPr>
              <a:t>Full</a:t>
            </a:r>
            <a:r>
              <a:rPr sz="1400" spc="-73" dirty="0">
                <a:solidFill>
                  <a:srgbClr val="3C4245"/>
                </a:solidFill>
                <a:latin typeface="Arial"/>
                <a:cs typeface="Arial"/>
              </a:rPr>
              <a:t> </a:t>
            </a:r>
            <a:r>
              <a:rPr sz="1400" dirty="0">
                <a:solidFill>
                  <a:srgbClr val="3C4245"/>
                </a:solidFill>
                <a:latin typeface="Arial"/>
                <a:cs typeface="Arial"/>
              </a:rPr>
              <a:t>under-display</a:t>
            </a:r>
            <a:endParaRPr sz="1400">
              <a:latin typeface="Arial"/>
              <a:cs typeface="Arial"/>
            </a:endParaRPr>
          </a:p>
        </p:txBody>
      </p:sp>
      <p:sp>
        <p:nvSpPr>
          <p:cNvPr id="12" name="object 12"/>
          <p:cNvSpPr/>
          <p:nvPr/>
        </p:nvSpPr>
        <p:spPr>
          <a:xfrm>
            <a:off x="6866128" y="2017777"/>
            <a:ext cx="2292096" cy="3234943"/>
          </a:xfrm>
          <a:prstGeom prst="rect">
            <a:avLst/>
          </a:prstGeom>
          <a:blipFill>
            <a:blip r:embed="rId6" cstate="print"/>
            <a:stretch>
              <a:fillRect/>
            </a:stretch>
          </a:blipFill>
        </p:spPr>
        <p:txBody>
          <a:bodyPr wrap="square" lIns="0" tIns="0" rIns="0" bIns="0" rtlCol="0"/>
          <a:lstStyle/>
          <a:p>
            <a:endParaRPr sz="2400"/>
          </a:p>
        </p:txBody>
      </p:sp>
      <p:sp>
        <p:nvSpPr>
          <p:cNvPr id="13" name="object 13"/>
          <p:cNvSpPr txBox="1"/>
          <p:nvPr/>
        </p:nvSpPr>
        <p:spPr>
          <a:xfrm>
            <a:off x="1321748" y="5169543"/>
            <a:ext cx="686645" cy="185586"/>
          </a:xfrm>
          <a:prstGeom prst="rect">
            <a:avLst/>
          </a:prstGeom>
        </p:spPr>
        <p:txBody>
          <a:bodyPr vert="horz" wrap="square" lIns="0" tIns="21167" rIns="0" bIns="0" rtlCol="0">
            <a:spAutoFit/>
          </a:bodyPr>
          <a:lstStyle/>
          <a:p>
            <a:pPr marL="16933">
              <a:spcBef>
                <a:spcPts val="167"/>
              </a:spcBef>
            </a:pPr>
            <a:r>
              <a:rPr sz="1067" spc="20" dirty="0">
                <a:solidFill>
                  <a:srgbClr val="E8396C"/>
                </a:solidFill>
                <a:latin typeface="Arial"/>
                <a:cs typeface="Arial"/>
              </a:rPr>
              <a:t>Ca</a:t>
            </a:r>
            <a:r>
              <a:rPr sz="1067" spc="7" dirty="0">
                <a:solidFill>
                  <a:srgbClr val="E8396C"/>
                </a:solidFill>
                <a:latin typeface="Arial"/>
                <a:cs typeface="Arial"/>
              </a:rPr>
              <a:t>p</a:t>
            </a:r>
            <a:r>
              <a:rPr sz="1067" spc="13" dirty="0">
                <a:solidFill>
                  <a:srgbClr val="E8396C"/>
                </a:solidFill>
                <a:latin typeface="Arial"/>
                <a:cs typeface="Arial"/>
              </a:rPr>
              <a:t>a</a:t>
            </a:r>
            <a:r>
              <a:rPr sz="1067" spc="20" dirty="0">
                <a:solidFill>
                  <a:srgbClr val="E8396C"/>
                </a:solidFill>
                <a:latin typeface="Arial"/>
                <a:cs typeface="Arial"/>
              </a:rPr>
              <a:t>c</a:t>
            </a:r>
            <a:r>
              <a:rPr sz="1067" dirty="0">
                <a:solidFill>
                  <a:srgbClr val="E8396C"/>
                </a:solidFill>
                <a:latin typeface="Arial"/>
                <a:cs typeface="Arial"/>
              </a:rPr>
              <a:t>i</a:t>
            </a:r>
            <a:r>
              <a:rPr sz="1067" spc="7" dirty="0">
                <a:solidFill>
                  <a:srgbClr val="E8396C"/>
                </a:solidFill>
                <a:latin typeface="Arial"/>
                <a:cs typeface="Arial"/>
              </a:rPr>
              <a:t>t</a:t>
            </a:r>
            <a:r>
              <a:rPr sz="1067" spc="-7" dirty="0">
                <a:solidFill>
                  <a:srgbClr val="E8396C"/>
                </a:solidFill>
                <a:latin typeface="Arial"/>
                <a:cs typeface="Arial"/>
              </a:rPr>
              <a:t>i</a:t>
            </a:r>
            <a:r>
              <a:rPr sz="1067" spc="20" dirty="0">
                <a:solidFill>
                  <a:srgbClr val="E8396C"/>
                </a:solidFill>
                <a:latin typeface="Arial"/>
                <a:cs typeface="Arial"/>
              </a:rPr>
              <a:t>ve</a:t>
            </a:r>
            <a:endParaRPr sz="1067">
              <a:latin typeface="Arial"/>
              <a:cs typeface="Arial"/>
            </a:endParaRPr>
          </a:p>
        </p:txBody>
      </p:sp>
      <p:sp>
        <p:nvSpPr>
          <p:cNvPr id="14" name="object 14"/>
          <p:cNvSpPr txBox="1"/>
          <p:nvPr/>
        </p:nvSpPr>
        <p:spPr>
          <a:xfrm>
            <a:off x="5337047" y="5176451"/>
            <a:ext cx="469900" cy="185586"/>
          </a:xfrm>
          <a:prstGeom prst="rect">
            <a:avLst/>
          </a:prstGeom>
        </p:spPr>
        <p:txBody>
          <a:bodyPr vert="horz" wrap="square" lIns="0" tIns="21167" rIns="0" bIns="0" rtlCol="0">
            <a:spAutoFit/>
          </a:bodyPr>
          <a:lstStyle/>
          <a:p>
            <a:pPr marL="16933">
              <a:spcBef>
                <a:spcPts val="167"/>
              </a:spcBef>
            </a:pPr>
            <a:r>
              <a:rPr sz="1067" spc="27" dirty="0">
                <a:solidFill>
                  <a:srgbClr val="E8396C"/>
                </a:solidFill>
                <a:latin typeface="Arial"/>
                <a:cs typeface="Arial"/>
              </a:rPr>
              <a:t>O</a:t>
            </a:r>
            <a:r>
              <a:rPr sz="1067" spc="13" dirty="0">
                <a:solidFill>
                  <a:srgbClr val="E8396C"/>
                </a:solidFill>
                <a:latin typeface="Arial"/>
                <a:cs typeface="Arial"/>
              </a:rPr>
              <a:t>p</a:t>
            </a:r>
            <a:r>
              <a:rPr sz="1067" spc="7" dirty="0">
                <a:solidFill>
                  <a:srgbClr val="E8396C"/>
                </a:solidFill>
                <a:latin typeface="Arial"/>
                <a:cs typeface="Arial"/>
              </a:rPr>
              <a:t>t</a:t>
            </a:r>
            <a:r>
              <a:rPr sz="1067" spc="-7" dirty="0">
                <a:solidFill>
                  <a:srgbClr val="E8396C"/>
                </a:solidFill>
                <a:latin typeface="Arial"/>
                <a:cs typeface="Arial"/>
              </a:rPr>
              <a:t>i</a:t>
            </a:r>
            <a:r>
              <a:rPr sz="1067" spc="20" dirty="0">
                <a:solidFill>
                  <a:srgbClr val="E8396C"/>
                </a:solidFill>
                <a:latin typeface="Arial"/>
                <a:cs typeface="Arial"/>
              </a:rPr>
              <a:t>c</a:t>
            </a:r>
            <a:r>
              <a:rPr sz="1067" spc="13" dirty="0">
                <a:solidFill>
                  <a:srgbClr val="E8396C"/>
                </a:solidFill>
                <a:latin typeface="Arial"/>
                <a:cs typeface="Arial"/>
              </a:rPr>
              <a:t>a</a:t>
            </a:r>
            <a:r>
              <a:rPr sz="1067" spc="7" dirty="0">
                <a:solidFill>
                  <a:srgbClr val="E8396C"/>
                </a:solidFill>
                <a:latin typeface="Arial"/>
                <a:cs typeface="Arial"/>
              </a:rPr>
              <a:t>l</a:t>
            </a:r>
            <a:endParaRPr sz="1067">
              <a:latin typeface="Arial"/>
              <a:cs typeface="Arial"/>
            </a:endParaRPr>
          </a:p>
        </p:txBody>
      </p:sp>
      <p:sp>
        <p:nvSpPr>
          <p:cNvPr id="15" name="object 15"/>
          <p:cNvSpPr txBox="1"/>
          <p:nvPr/>
        </p:nvSpPr>
        <p:spPr>
          <a:xfrm>
            <a:off x="10307321" y="5178485"/>
            <a:ext cx="654473" cy="185586"/>
          </a:xfrm>
          <a:prstGeom prst="rect">
            <a:avLst/>
          </a:prstGeom>
        </p:spPr>
        <p:txBody>
          <a:bodyPr vert="horz" wrap="square" lIns="0" tIns="21167" rIns="0" bIns="0" rtlCol="0">
            <a:spAutoFit/>
          </a:bodyPr>
          <a:lstStyle/>
          <a:p>
            <a:pPr marL="16933">
              <a:spcBef>
                <a:spcPts val="167"/>
              </a:spcBef>
            </a:pPr>
            <a:r>
              <a:rPr sz="1067" spc="13" dirty="0">
                <a:solidFill>
                  <a:srgbClr val="E8396C"/>
                </a:solidFill>
                <a:latin typeface="Arial"/>
                <a:cs typeface="Arial"/>
              </a:rPr>
              <a:t>Ul</a:t>
            </a:r>
            <a:r>
              <a:rPr sz="1067" dirty="0">
                <a:solidFill>
                  <a:srgbClr val="E8396C"/>
                </a:solidFill>
                <a:latin typeface="Arial"/>
                <a:cs typeface="Arial"/>
              </a:rPr>
              <a:t>t</a:t>
            </a:r>
            <a:r>
              <a:rPr sz="1067" spc="7" dirty="0">
                <a:solidFill>
                  <a:srgbClr val="E8396C"/>
                </a:solidFill>
                <a:latin typeface="Arial"/>
                <a:cs typeface="Arial"/>
              </a:rPr>
              <a:t>r</a:t>
            </a:r>
            <a:r>
              <a:rPr sz="1067" spc="13" dirty="0">
                <a:solidFill>
                  <a:srgbClr val="E8396C"/>
                </a:solidFill>
                <a:latin typeface="Arial"/>
                <a:cs typeface="Arial"/>
              </a:rPr>
              <a:t>a</a:t>
            </a:r>
            <a:r>
              <a:rPr sz="1067" spc="20" dirty="0">
                <a:solidFill>
                  <a:srgbClr val="E8396C"/>
                </a:solidFill>
                <a:latin typeface="Arial"/>
                <a:cs typeface="Arial"/>
              </a:rPr>
              <a:t>s</a:t>
            </a:r>
            <a:r>
              <a:rPr sz="1067" spc="13" dirty="0">
                <a:solidFill>
                  <a:srgbClr val="E8396C"/>
                </a:solidFill>
                <a:latin typeface="Arial"/>
                <a:cs typeface="Arial"/>
              </a:rPr>
              <a:t>on</a:t>
            </a:r>
            <a:r>
              <a:rPr sz="1067" dirty="0">
                <a:solidFill>
                  <a:srgbClr val="E8396C"/>
                </a:solidFill>
                <a:latin typeface="Arial"/>
                <a:cs typeface="Arial"/>
              </a:rPr>
              <a:t>i</a:t>
            </a:r>
            <a:r>
              <a:rPr sz="1067" spc="13" dirty="0">
                <a:solidFill>
                  <a:srgbClr val="E8396C"/>
                </a:solidFill>
                <a:latin typeface="Arial"/>
                <a:cs typeface="Arial"/>
              </a:rPr>
              <a:t>c</a:t>
            </a:r>
            <a:endParaRPr sz="1067">
              <a:latin typeface="Arial"/>
              <a:cs typeface="Arial"/>
            </a:endParaRPr>
          </a:p>
        </p:txBody>
      </p:sp>
      <p:sp>
        <p:nvSpPr>
          <p:cNvPr id="16" name="object 16"/>
          <p:cNvSpPr txBox="1"/>
          <p:nvPr/>
        </p:nvSpPr>
        <p:spPr>
          <a:xfrm>
            <a:off x="7838779" y="5162228"/>
            <a:ext cx="469900" cy="186440"/>
          </a:xfrm>
          <a:prstGeom prst="rect">
            <a:avLst/>
          </a:prstGeom>
        </p:spPr>
        <p:txBody>
          <a:bodyPr vert="horz" wrap="square" lIns="0" tIns="22013" rIns="0" bIns="0" rtlCol="0">
            <a:spAutoFit/>
          </a:bodyPr>
          <a:lstStyle/>
          <a:p>
            <a:pPr marL="16933">
              <a:spcBef>
                <a:spcPts val="173"/>
              </a:spcBef>
            </a:pPr>
            <a:r>
              <a:rPr sz="1067" spc="7" dirty="0">
                <a:solidFill>
                  <a:srgbClr val="E8396C"/>
                </a:solidFill>
                <a:latin typeface="Arial"/>
                <a:cs typeface="Arial"/>
              </a:rPr>
              <a:t>Optical</a:t>
            </a:r>
            <a:endParaRPr sz="1067">
              <a:latin typeface="Arial"/>
              <a:cs typeface="Arial"/>
            </a:endParaRPr>
          </a:p>
        </p:txBody>
      </p:sp>
      <p:sp>
        <p:nvSpPr>
          <p:cNvPr id="17" name="object 17"/>
          <p:cNvSpPr txBox="1"/>
          <p:nvPr/>
        </p:nvSpPr>
        <p:spPr>
          <a:xfrm>
            <a:off x="4717627" y="5524737"/>
            <a:ext cx="2017607" cy="755762"/>
          </a:xfrm>
          <a:prstGeom prst="rect">
            <a:avLst/>
          </a:prstGeom>
        </p:spPr>
        <p:txBody>
          <a:bodyPr vert="horz" wrap="square" lIns="0" tIns="16933" rIns="0" bIns="0" rtlCol="0">
            <a:spAutoFit/>
          </a:bodyPr>
          <a:lstStyle/>
          <a:p>
            <a:pPr marL="16933" marR="6773">
              <a:spcBef>
                <a:spcPts val="133"/>
              </a:spcBef>
            </a:pPr>
            <a:r>
              <a:rPr sz="1600" dirty="0">
                <a:solidFill>
                  <a:srgbClr val="766F7B"/>
                </a:solidFill>
                <a:latin typeface="Arial"/>
                <a:cs typeface="Arial"/>
              </a:rPr>
              <a:t>Ambition to enter the  </a:t>
            </a:r>
            <a:r>
              <a:rPr sz="1600" spc="-7" dirty="0">
                <a:solidFill>
                  <a:srgbClr val="766F7B"/>
                </a:solidFill>
                <a:latin typeface="Arial"/>
                <a:cs typeface="Arial"/>
              </a:rPr>
              <a:t>growing</a:t>
            </a:r>
            <a:r>
              <a:rPr sz="1600" spc="-67" dirty="0">
                <a:solidFill>
                  <a:srgbClr val="766F7B"/>
                </a:solidFill>
                <a:latin typeface="Arial"/>
                <a:cs typeface="Arial"/>
              </a:rPr>
              <a:t> </a:t>
            </a:r>
            <a:r>
              <a:rPr sz="1600" spc="-7" dirty="0">
                <a:solidFill>
                  <a:srgbClr val="766F7B"/>
                </a:solidFill>
                <a:latin typeface="Arial"/>
                <a:cs typeface="Arial"/>
              </a:rPr>
              <a:t>under-display  </a:t>
            </a:r>
            <a:r>
              <a:rPr sz="1600" dirty="0">
                <a:solidFill>
                  <a:srgbClr val="766F7B"/>
                </a:solidFill>
                <a:latin typeface="Arial"/>
                <a:cs typeface="Arial"/>
              </a:rPr>
              <a:t>market</a:t>
            </a:r>
            <a:endParaRPr sz="1600">
              <a:latin typeface="Arial"/>
              <a:cs typeface="Arial"/>
            </a:endParaRPr>
          </a:p>
        </p:txBody>
      </p:sp>
      <p:sp>
        <p:nvSpPr>
          <p:cNvPr id="18" name="object 18"/>
          <p:cNvSpPr txBox="1"/>
          <p:nvPr/>
        </p:nvSpPr>
        <p:spPr>
          <a:xfrm>
            <a:off x="9660637" y="5502792"/>
            <a:ext cx="1804247" cy="263320"/>
          </a:xfrm>
          <a:prstGeom prst="rect">
            <a:avLst/>
          </a:prstGeom>
        </p:spPr>
        <p:txBody>
          <a:bodyPr vert="horz" wrap="square" lIns="0" tIns="16933" rIns="0" bIns="0" rtlCol="0">
            <a:spAutoFit/>
          </a:bodyPr>
          <a:lstStyle/>
          <a:p>
            <a:pPr marL="16933">
              <a:spcBef>
                <a:spcPts val="133"/>
              </a:spcBef>
            </a:pPr>
            <a:r>
              <a:rPr sz="1600" dirty="0">
                <a:solidFill>
                  <a:srgbClr val="766F7B"/>
                </a:solidFill>
                <a:latin typeface="Arial"/>
                <a:cs typeface="Arial"/>
              </a:rPr>
              <a:t>Under</a:t>
            </a:r>
            <a:r>
              <a:rPr sz="1600" spc="-100" dirty="0">
                <a:solidFill>
                  <a:srgbClr val="766F7B"/>
                </a:solidFill>
                <a:latin typeface="Arial"/>
                <a:cs typeface="Arial"/>
              </a:rPr>
              <a:t> </a:t>
            </a:r>
            <a:r>
              <a:rPr sz="1600" spc="-7" dirty="0">
                <a:solidFill>
                  <a:srgbClr val="766F7B"/>
                </a:solidFill>
                <a:latin typeface="Arial"/>
                <a:cs typeface="Arial"/>
              </a:rPr>
              <a:t>development</a:t>
            </a:r>
            <a:endParaRPr sz="1600">
              <a:latin typeface="Arial"/>
              <a:cs typeface="Arial"/>
            </a:endParaRPr>
          </a:p>
        </p:txBody>
      </p:sp>
      <p:sp>
        <p:nvSpPr>
          <p:cNvPr id="19" name="object 19"/>
          <p:cNvSpPr txBox="1"/>
          <p:nvPr/>
        </p:nvSpPr>
        <p:spPr>
          <a:xfrm>
            <a:off x="7223421" y="5513765"/>
            <a:ext cx="1804247" cy="263320"/>
          </a:xfrm>
          <a:prstGeom prst="rect">
            <a:avLst/>
          </a:prstGeom>
        </p:spPr>
        <p:txBody>
          <a:bodyPr vert="horz" wrap="square" lIns="0" tIns="16933" rIns="0" bIns="0" rtlCol="0">
            <a:spAutoFit/>
          </a:bodyPr>
          <a:lstStyle/>
          <a:p>
            <a:pPr marL="16933">
              <a:spcBef>
                <a:spcPts val="133"/>
              </a:spcBef>
            </a:pPr>
            <a:r>
              <a:rPr sz="1600" dirty="0">
                <a:solidFill>
                  <a:srgbClr val="766F7B"/>
                </a:solidFill>
                <a:latin typeface="Arial"/>
                <a:cs typeface="Arial"/>
              </a:rPr>
              <a:t>Under</a:t>
            </a:r>
            <a:r>
              <a:rPr sz="1600" spc="-100" dirty="0">
                <a:solidFill>
                  <a:srgbClr val="766F7B"/>
                </a:solidFill>
                <a:latin typeface="Arial"/>
                <a:cs typeface="Arial"/>
              </a:rPr>
              <a:t> </a:t>
            </a:r>
            <a:r>
              <a:rPr sz="1600" spc="-7" dirty="0">
                <a:solidFill>
                  <a:srgbClr val="766F7B"/>
                </a:solidFill>
                <a:latin typeface="Arial"/>
                <a:cs typeface="Arial"/>
              </a:rPr>
              <a:t>development</a:t>
            </a:r>
            <a:endParaRPr sz="1600">
              <a:latin typeface="Arial"/>
              <a:cs typeface="Arial"/>
            </a:endParaRPr>
          </a:p>
        </p:txBody>
      </p:sp>
    </p:spTree>
    <p:extLst>
      <p:ext uri="{BB962C8B-B14F-4D97-AF65-F5344CB8AC3E}">
        <p14:creationId xmlns:p14="http://schemas.microsoft.com/office/powerpoint/2010/main" val="4143869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2FF0CA-B430-FF4D-A4B2-ADBEBD12A53F}"/>
              </a:ext>
            </a:extLst>
          </p:cNvPr>
          <p:cNvSpPr>
            <a:spLocks noGrp="1"/>
          </p:cNvSpPr>
          <p:nvPr>
            <p:ph idx="1"/>
          </p:nvPr>
        </p:nvSpPr>
        <p:spPr/>
        <p:txBody>
          <a:bodyPr/>
          <a:lstStyle/>
          <a:p>
            <a:endParaRPr lang="en-BE"/>
          </a:p>
        </p:txBody>
      </p:sp>
      <p:sp>
        <p:nvSpPr>
          <p:cNvPr id="238" name="inked fingerprints"/>
          <p:cNvSpPr txBox="1">
            <a:spLocks noGrp="1"/>
          </p:cNvSpPr>
          <p:nvPr>
            <p:ph type="title"/>
          </p:nvPr>
        </p:nvSpPr>
        <p:spPr>
          <a:prstGeom prst="rect">
            <a:avLst/>
          </a:prstGeom>
        </p:spPr>
        <p:txBody>
          <a:bodyPr/>
          <a:lstStyle/>
          <a:p>
            <a:r>
              <a:rPr lang="en-US" dirty="0"/>
              <a:t>I</a:t>
            </a:r>
            <a:r>
              <a:rPr dirty="0"/>
              <a:t>nked fingerprints</a:t>
            </a:r>
          </a:p>
        </p:txBody>
      </p:sp>
      <p:pic>
        <p:nvPicPr>
          <p:cNvPr id="239" name="Image" descr="Image"/>
          <p:cNvPicPr>
            <a:picLocks noChangeAspect="1"/>
          </p:cNvPicPr>
          <p:nvPr/>
        </p:nvPicPr>
        <p:blipFill>
          <a:blip r:embed="rId2"/>
          <a:stretch>
            <a:fillRect/>
          </a:stretch>
        </p:blipFill>
        <p:spPr>
          <a:xfrm>
            <a:off x="2130546" y="1184400"/>
            <a:ext cx="7915475" cy="4935600"/>
          </a:xfrm>
          <a:prstGeom prst="rect">
            <a:avLst/>
          </a:prstGeom>
          <a:ln w="12700">
            <a:miter lim="400000"/>
          </a:ln>
        </p:spPr>
      </p:pic>
    </p:spTree>
    <p:extLst>
      <p:ext uri="{BB962C8B-B14F-4D97-AF65-F5344CB8AC3E}">
        <p14:creationId xmlns:p14="http://schemas.microsoft.com/office/powerpoint/2010/main" val="6855071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05440" y="3285743"/>
            <a:ext cx="1428496" cy="1859279"/>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845041" y="369455"/>
            <a:ext cx="9752753" cy="590697"/>
          </a:xfrm>
          <a:prstGeom prst="rect">
            <a:avLst/>
          </a:prstGeom>
        </p:spPr>
        <p:txBody>
          <a:bodyPr vert="horz" wrap="square" lIns="0" tIns="16087" rIns="0" bIns="0" rtlCol="0" anchor="ctr" anchorCtr="0">
            <a:spAutoFit/>
          </a:bodyPr>
          <a:lstStyle/>
          <a:p>
            <a:pPr marL="16933">
              <a:spcBef>
                <a:spcPts val="127"/>
              </a:spcBef>
            </a:pPr>
            <a:r>
              <a:rPr sz="3733" spc="-7" dirty="0"/>
              <a:t>Market </a:t>
            </a:r>
            <a:r>
              <a:rPr sz="3733" dirty="0"/>
              <a:t>potential for personal </a:t>
            </a:r>
            <a:r>
              <a:rPr sz="3733" spc="-7" dirty="0"/>
              <a:t>payment</a:t>
            </a:r>
            <a:r>
              <a:rPr sz="3733" spc="80" dirty="0"/>
              <a:t> </a:t>
            </a:r>
            <a:r>
              <a:rPr sz="3733" spc="-7" dirty="0"/>
              <a:t>devices</a:t>
            </a:r>
            <a:endParaRPr sz="3733"/>
          </a:p>
        </p:txBody>
      </p:sp>
      <p:sp>
        <p:nvSpPr>
          <p:cNvPr id="4" name="object 4"/>
          <p:cNvSpPr txBox="1"/>
          <p:nvPr/>
        </p:nvSpPr>
        <p:spPr>
          <a:xfrm>
            <a:off x="438640" y="6287957"/>
            <a:ext cx="5085080" cy="333489"/>
          </a:xfrm>
          <a:prstGeom prst="rect">
            <a:avLst/>
          </a:prstGeom>
        </p:spPr>
        <p:txBody>
          <a:bodyPr vert="horz" wrap="square" lIns="0" tIns="40640" rIns="0" bIns="0" rtlCol="0">
            <a:spAutoFit/>
          </a:bodyPr>
          <a:lstStyle/>
          <a:p>
            <a:pPr marL="16933">
              <a:spcBef>
                <a:spcPts val="320"/>
              </a:spcBef>
            </a:pPr>
            <a:r>
              <a:rPr sz="867" spc="7" dirty="0">
                <a:solidFill>
                  <a:srgbClr val="3C4245"/>
                </a:solidFill>
                <a:latin typeface="Arial"/>
                <a:cs typeface="Arial"/>
              </a:rPr>
              <a:t>Fingerprints™ </a:t>
            </a:r>
            <a:r>
              <a:rPr sz="867" spc="13" dirty="0">
                <a:solidFill>
                  <a:srgbClr val="3C4245"/>
                </a:solidFill>
                <a:latin typeface="Arial"/>
                <a:cs typeface="Arial"/>
              </a:rPr>
              <a:t>estimates on shipments based on various </a:t>
            </a:r>
            <a:r>
              <a:rPr sz="867" spc="7" dirty="0">
                <a:solidFill>
                  <a:srgbClr val="3C4245"/>
                </a:solidFill>
                <a:latin typeface="Arial"/>
                <a:cs typeface="Arial"/>
              </a:rPr>
              <a:t>industry</a:t>
            </a:r>
            <a:r>
              <a:rPr sz="867" spc="20" dirty="0">
                <a:solidFill>
                  <a:srgbClr val="3C4245"/>
                </a:solidFill>
                <a:latin typeface="Arial"/>
                <a:cs typeface="Arial"/>
              </a:rPr>
              <a:t> </a:t>
            </a:r>
            <a:r>
              <a:rPr sz="867" spc="13" dirty="0">
                <a:solidFill>
                  <a:srgbClr val="3C4245"/>
                </a:solidFill>
                <a:latin typeface="Arial"/>
                <a:cs typeface="Arial"/>
              </a:rPr>
              <a:t>sources</a:t>
            </a:r>
            <a:endParaRPr sz="867">
              <a:latin typeface="Arial"/>
              <a:cs typeface="Arial"/>
            </a:endParaRPr>
          </a:p>
          <a:p>
            <a:pPr marL="16933">
              <a:spcBef>
                <a:spcPts val="187"/>
              </a:spcBef>
            </a:pPr>
            <a:r>
              <a:rPr sz="1300" spc="9" baseline="4273" dirty="0">
                <a:solidFill>
                  <a:srgbClr val="3C4245"/>
                </a:solidFill>
                <a:latin typeface="Arial"/>
                <a:cs typeface="Arial"/>
              </a:rPr>
              <a:t>* </a:t>
            </a:r>
            <a:r>
              <a:rPr sz="733" i="1" dirty="0">
                <a:solidFill>
                  <a:srgbClr val="3C4245"/>
                </a:solidFill>
                <a:latin typeface="Arial"/>
                <a:cs typeface="Arial"/>
              </a:rPr>
              <a:t>Some</a:t>
            </a:r>
            <a:r>
              <a:rPr sz="733" i="1" spc="-13" dirty="0">
                <a:solidFill>
                  <a:srgbClr val="3C4245"/>
                </a:solidFill>
                <a:latin typeface="Arial"/>
                <a:cs typeface="Arial"/>
              </a:rPr>
              <a:t> </a:t>
            </a:r>
            <a:r>
              <a:rPr sz="733" i="1" dirty="0">
                <a:solidFill>
                  <a:srgbClr val="3C4245"/>
                </a:solidFill>
                <a:latin typeface="Arial"/>
                <a:cs typeface="Arial"/>
              </a:rPr>
              <a:t>of</a:t>
            </a:r>
            <a:r>
              <a:rPr sz="733" i="1" spc="-20" dirty="0">
                <a:solidFill>
                  <a:srgbClr val="3C4245"/>
                </a:solidFill>
                <a:latin typeface="Arial"/>
                <a:cs typeface="Arial"/>
              </a:rPr>
              <a:t> </a:t>
            </a:r>
            <a:r>
              <a:rPr sz="733" i="1" dirty="0">
                <a:solidFill>
                  <a:srgbClr val="3C4245"/>
                </a:solidFill>
                <a:latin typeface="Arial"/>
                <a:cs typeface="Arial"/>
              </a:rPr>
              <a:t>these</a:t>
            </a:r>
            <a:r>
              <a:rPr sz="733" i="1" spc="-53" dirty="0">
                <a:solidFill>
                  <a:srgbClr val="3C4245"/>
                </a:solidFill>
                <a:latin typeface="Arial"/>
                <a:cs typeface="Arial"/>
              </a:rPr>
              <a:t> </a:t>
            </a:r>
            <a:r>
              <a:rPr sz="733" i="1" spc="-7" dirty="0">
                <a:solidFill>
                  <a:srgbClr val="3C4245"/>
                </a:solidFill>
                <a:latin typeface="Arial"/>
                <a:cs typeface="Arial"/>
              </a:rPr>
              <a:t>tokens</a:t>
            </a:r>
            <a:r>
              <a:rPr sz="733" i="1" spc="-53" dirty="0">
                <a:solidFill>
                  <a:srgbClr val="3C4245"/>
                </a:solidFill>
                <a:latin typeface="Arial"/>
                <a:cs typeface="Arial"/>
              </a:rPr>
              <a:t> </a:t>
            </a:r>
            <a:r>
              <a:rPr sz="733" i="1" dirty="0">
                <a:solidFill>
                  <a:srgbClr val="3C4245"/>
                </a:solidFill>
                <a:latin typeface="Arial"/>
                <a:cs typeface="Arial"/>
              </a:rPr>
              <a:t>can</a:t>
            </a:r>
            <a:r>
              <a:rPr sz="733" i="1" spc="-20" dirty="0">
                <a:solidFill>
                  <a:srgbClr val="3C4245"/>
                </a:solidFill>
                <a:latin typeface="Arial"/>
                <a:cs typeface="Arial"/>
              </a:rPr>
              <a:t> </a:t>
            </a:r>
            <a:r>
              <a:rPr sz="733" i="1" dirty="0">
                <a:solidFill>
                  <a:srgbClr val="3C4245"/>
                </a:solidFill>
                <a:latin typeface="Arial"/>
                <a:cs typeface="Arial"/>
              </a:rPr>
              <a:t>be</a:t>
            </a:r>
            <a:r>
              <a:rPr sz="733" i="1" spc="-33" dirty="0">
                <a:solidFill>
                  <a:srgbClr val="3C4245"/>
                </a:solidFill>
                <a:latin typeface="Arial"/>
                <a:cs typeface="Arial"/>
              </a:rPr>
              <a:t> </a:t>
            </a:r>
            <a:r>
              <a:rPr sz="733" i="1" dirty="0">
                <a:solidFill>
                  <a:srgbClr val="3C4245"/>
                </a:solidFill>
                <a:latin typeface="Arial"/>
                <a:cs typeface="Arial"/>
              </a:rPr>
              <a:t>used</a:t>
            </a:r>
            <a:r>
              <a:rPr sz="733" i="1" spc="-27" dirty="0">
                <a:solidFill>
                  <a:srgbClr val="3C4245"/>
                </a:solidFill>
                <a:latin typeface="Arial"/>
                <a:cs typeface="Arial"/>
              </a:rPr>
              <a:t> </a:t>
            </a:r>
            <a:r>
              <a:rPr sz="733" i="1" dirty="0">
                <a:solidFill>
                  <a:srgbClr val="3C4245"/>
                </a:solidFill>
                <a:latin typeface="Arial"/>
                <a:cs typeface="Arial"/>
              </a:rPr>
              <a:t>for</a:t>
            </a:r>
            <a:r>
              <a:rPr sz="733" i="1" spc="-27" dirty="0">
                <a:solidFill>
                  <a:srgbClr val="3C4245"/>
                </a:solidFill>
                <a:latin typeface="Arial"/>
                <a:cs typeface="Arial"/>
              </a:rPr>
              <a:t> </a:t>
            </a:r>
            <a:r>
              <a:rPr sz="733" i="1" spc="-7" dirty="0">
                <a:solidFill>
                  <a:srgbClr val="3C4245"/>
                </a:solidFill>
                <a:latin typeface="Arial"/>
                <a:cs typeface="Arial"/>
              </a:rPr>
              <a:t>cryptocurrency,</a:t>
            </a:r>
            <a:r>
              <a:rPr sz="733" i="1" spc="-53" dirty="0">
                <a:solidFill>
                  <a:srgbClr val="3C4245"/>
                </a:solidFill>
                <a:latin typeface="Arial"/>
                <a:cs typeface="Arial"/>
              </a:rPr>
              <a:t> </a:t>
            </a:r>
            <a:r>
              <a:rPr sz="733" i="1" dirty="0">
                <a:solidFill>
                  <a:srgbClr val="3C4245"/>
                </a:solidFill>
                <a:latin typeface="Arial"/>
                <a:cs typeface="Arial"/>
              </a:rPr>
              <a:t>as</a:t>
            </a:r>
            <a:r>
              <a:rPr sz="733" i="1" spc="-7" dirty="0">
                <a:solidFill>
                  <a:srgbClr val="3C4245"/>
                </a:solidFill>
                <a:latin typeface="Arial"/>
                <a:cs typeface="Arial"/>
              </a:rPr>
              <a:t> </a:t>
            </a:r>
            <a:r>
              <a:rPr sz="733" i="1" dirty="0">
                <a:solidFill>
                  <a:srgbClr val="3C4245"/>
                </a:solidFill>
                <a:latin typeface="Arial"/>
                <a:cs typeface="Arial"/>
              </a:rPr>
              <a:t>well</a:t>
            </a:r>
            <a:r>
              <a:rPr sz="733" i="1" spc="-7" dirty="0">
                <a:solidFill>
                  <a:srgbClr val="3C4245"/>
                </a:solidFill>
                <a:latin typeface="Arial"/>
                <a:cs typeface="Arial"/>
              </a:rPr>
              <a:t> </a:t>
            </a:r>
            <a:r>
              <a:rPr sz="733" i="1" dirty="0">
                <a:solidFill>
                  <a:srgbClr val="3C4245"/>
                </a:solidFill>
                <a:latin typeface="Arial"/>
                <a:cs typeface="Arial"/>
              </a:rPr>
              <a:t>as</a:t>
            </a:r>
            <a:r>
              <a:rPr sz="733" i="1" spc="-27" dirty="0">
                <a:solidFill>
                  <a:srgbClr val="3C4245"/>
                </a:solidFill>
                <a:latin typeface="Arial"/>
                <a:cs typeface="Arial"/>
              </a:rPr>
              <a:t> </a:t>
            </a:r>
            <a:r>
              <a:rPr sz="733" i="1" spc="-7" dirty="0">
                <a:solidFill>
                  <a:srgbClr val="3C4245"/>
                </a:solidFill>
                <a:latin typeface="Arial"/>
                <a:cs typeface="Arial"/>
              </a:rPr>
              <a:t>authentication</a:t>
            </a:r>
            <a:r>
              <a:rPr sz="733" i="1" spc="-53" dirty="0">
                <a:solidFill>
                  <a:srgbClr val="3C4245"/>
                </a:solidFill>
                <a:latin typeface="Arial"/>
                <a:cs typeface="Arial"/>
              </a:rPr>
              <a:t> </a:t>
            </a:r>
            <a:r>
              <a:rPr sz="733" i="1" dirty="0">
                <a:solidFill>
                  <a:srgbClr val="3C4245"/>
                </a:solidFill>
                <a:latin typeface="Arial"/>
                <a:cs typeface="Arial"/>
              </a:rPr>
              <a:t>of</a:t>
            </a:r>
            <a:r>
              <a:rPr sz="733" i="1" spc="-20" dirty="0">
                <a:solidFill>
                  <a:srgbClr val="3C4245"/>
                </a:solidFill>
                <a:latin typeface="Arial"/>
                <a:cs typeface="Arial"/>
              </a:rPr>
              <a:t> </a:t>
            </a:r>
            <a:r>
              <a:rPr sz="733" i="1" spc="-7" dirty="0">
                <a:solidFill>
                  <a:srgbClr val="3C4245"/>
                </a:solidFill>
                <a:latin typeface="Arial"/>
                <a:cs typeface="Arial"/>
              </a:rPr>
              <a:t>online</a:t>
            </a:r>
            <a:r>
              <a:rPr sz="733" i="1" spc="-53" dirty="0">
                <a:solidFill>
                  <a:srgbClr val="3C4245"/>
                </a:solidFill>
                <a:latin typeface="Arial"/>
                <a:cs typeface="Arial"/>
              </a:rPr>
              <a:t> </a:t>
            </a:r>
            <a:r>
              <a:rPr sz="733" i="1" spc="-7" dirty="0">
                <a:solidFill>
                  <a:srgbClr val="3C4245"/>
                </a:solidFill>
                <a:latin typeface="Arial"/>
                <a:cs typeface="Arial"/>
              </a:rPr>
              <a:t>payment</a:t>
            </a:r>
            <a:r>
              <a:rPr sz="733" i="1" spc="-53" dirty="0">
                <a:solidFill>
                  <a:srgbClr val="3C4245"/>
                </a:solidFill>
                <a:latin typeface="Arial"/>
                <a:cs typeface="Arial"/>
              </a:rPr>
              <a:t> </a:t>
            </a:r>
            <a:r>
              <a:rPr sz="733" i="1" dirty="0">
                <a:solidFill>
                  <a:srgbClr val="3C4245"/>
                </a:solidFill>
                <a:latin typeface="Arial"/>
                <a:cs typeface="Arial"/>
              </a:rPr>
              <a:t>but</a:t>
            </a:r>
            <a:r>
              <a:rPr sz="733" i="1" spc="-40" dirty="0">
                <a:solidFill>
                  <a:srgbClr val="3C4245"/>
                </a:solidFill>
                <a:latin typeface="Arial"/>
                <a:cs typeface="Arial"/>
              </a:rPr>
              <a:t> </a:t>
            </a:r>
            <a:r>
              <a:rPr sz="733" i="1" spc="-7" dirty="0">
                <a:solidFill>
                  <a:srgbClr val="3C4245"/>
                </a:solidFill>
                <a:latin typeface="Arial"/>
                <a:cs typeface="Arial"/>
              </a:rPr>
              <a:t>more</a:t>
            </a:r>
            <a:r>
              <a:rPr sz="733" i="1" spc="7" dirty="0">
                <a:solidFill>
                  <a:srgbClr val="3C4245"/>
                </a:solidFill>
                <a:latin typeface="Arial"/>
                <a:cs typeface="Arial"/>
              </a:rPr>
              <a:t> </a:t>
            </a:r>
            <a:r>
              <a:rPr sz="733" i="1" spc="-7" dirty="0">
                <a:solidFill>
                  <a:srgbClr val="3C4245"/>
                </a:solidFill>
                <a:latin typeface="Arial"/>
                <a:cs typeface="Arial"/>
              </a:rPr>
              <a:t>logical</a:t>
            </a:r>
            <a:r>
              <a:rPr sz="733" i="1" spc="-27" dirty="0">
                <a:solidFill>
                  <a:srgbClr val="3C4245"/>
                </a:solidFill>
                <a:latin typeface="Arial"/>
                <a:cs typeface="Arial"/>
              </a:rPr>
              <a:t> </a:t>
            </a:r>
            <a:r>
              <a:rPr sz="733" i="1" dirty="0">
                <a:solidFill>
                  <a:srgbClr val="3C4245"/>
                </a:solidFill>
                <a:latin typeface="Arial"/>
                <a:cs typeface="Arial"/>
              </a:rPr>
              <a:t>access</a:t>
            </a:r>
            <a:endParaRPr sz="733">
              <a:latin typeface="Arial"/>
              <a:cs typeface="Arial"/>
            </a:endParaRPr>
          </a:p>
        </p:txBody>
      </p:sp>
      <p:sp>
        <p:nvSpPr>
          <p:cNvPr id="5" name="object 5"/>
          <p:cNvSpPr txBox="1"/>
          <p:nvPr/>
        </p:nvSpPr>
        <p:spPr>
          <a:xfrm>
            <a:off x="2831084" y="3568802"/>
            <a:ext cx="1651000" cy="694207"/>
          </a:xfrm>
          <a:prstGeom prst="rect">
            <a:avLst/>
          </a:prstGeom>
        </p:spPr>
        <p:txBody>
          <a:bodyPr vert="horz" wrap="square" lIns="0" tIns="16933" rIns="0" bIns="0" rtlCol="0">
            <a:spAutoFit/>
          </a:bodyPr>
          <a:lstStyle/>
          <a:p>
            <a:pPr marL="16933">
              <a:spcBef>
                <a:spcPts val="133"/>
              </a:spcBef>
            </a:pPr>
            <a:r>
              <a:rPr sz="4400" b="1" dirty="0">
                <a:solidFill>
                  <a:srgbClr val="E8396C"/>
                </a:solidFill>
                <a:latin typeface="Arial"/>
                <a:cs typeface="Arial"/>
              </a:rPr>
              <a:t>6-8BN</a:t>
            </a:r>
            <a:endParaRPr sz="4400">
              <a:latin typeface="Arial"/>
              <a:cs typeface="Arial"/>
            </a:endParaRPr>
          </a:p>
        </p:txBody>
      </p:sp>
      <p:sp>
        <p:nvSpPr>
          <p:cNvPr id="6" name="object 6"/>
          <p:cNvSpPr/>
          <p:nvPr/>
        </p:nvSpPr>
        <p:spPr>
          <a:xfrm>
            <a:off x="3718897" y="5004815"/>
            <a:ext cx="858723" cy="130047"/>
          </a:xfrm>
          <a:prstGeom prst="rect">
            <a:avLst/>
          </a:prstGeom>
          <a:blipFill>
            <a:blip r:embed="rId3" cstate="print"/>
            <a:stretch>
              <a:fillRect/>
            </a:stretch>
          </a:blipFill>
        </p:spPr>
        <p:txBody>
          <a:bodyPr wrap="square" lIns="0" tIns="0" rIns="0" bIns="0" rtlCol="0"/>
          <a:lstStyle/>
          <a:p>
            <a:endParaRPr sz="2400"/>
          </a:p>
        </p:txBody>
      </p:sp>
      <p:sp>
        <p:nvSpPr>
          <p:cNvPr id="7" name="object 7"/>
          <p:cNvSpPr/>
          <p:nvPr/>
        </p:nvSpPr>
        <p:spPr>
          <a:xfrm>
            <a:off x="8024368" y="3462529"/>
            <a:ext cx="2511552" cy="1871471"/>
          </a:xfrm>
          <a:prstGeom prst="rect">
            <a:avLst/>
          </a:prstGeom>
          <a:blipFill>
            <a:blip r:embed="rId4" cstate="print"/>
            <a:stretch>
              <a:fillRect/>
            </a:stretch>
          </a:blipFill>
        </p:spPr>
        <p:txBody>
          <a:bodyPr wrap="square" lIns="0" tIns="0" rIns="0" bIns="0" rtlCol="0"/>
          <a:lstStyle/>
          <a:p>
            <a:endParaRPr sz="2400"/>
          </a:p>
        </p:txBody>
      </p:sp>
      <p:sp>
        <p:nvSpPr>
          <p:cNvPr id="8" name="object 8"/>
          <p:cNvSpPr/>
          <p:nvPr/>
        </p:nvSpPr>
        <p:spPr>
          <a:xfrm>
            <a:off x="5728207" y="2527807"/>
            <a:ext cx="1434592" cy="2649727"/>
          </a:xfrm>
          <a:prstGeom prst="rect">
            <a:avLst/>
          </a:prstGeom>
          <a:blipFill>
            <a:blip r:embed="rId5" cstate="print"/>
            <a:stretch>
              <a:fillRect/>
            </a:stretch>
          </a:blipFill>
        </p:spPr>
        <p:txBody>
          <a:bodyPr wrap="square" lIns="0" tIns="0" rIns="0" bIns="0" rtlCol="0"/>
          <a:lstStyle/>
          <a:p>
            <a:endParaRPr sz="2400"/>
          </a:p>
        </p:txBody>
      </p:sp>
      <p:sp>
        <p:nvSpPr>
          <p:cNvPr id="9" name="object 9"/>
          <p:cNvSpPr/>
          <p:nvPr/>
        </p:nvSpPr>
        <p:spPr>
          <a:xfrm>
            <a:off x="6406048" y="5023443"/>
            <a:ext cx="468629" cy="113791"/>
          </a:xfrm>
          <a:prstGeom prst="rect">
            <a:avLst/>
          </a:prstGeom>
          <a:blipFill>
            <a:blip r:embed="rId6" cstate="print"/>
            <a:stretch>
              <a:fillRect/>
            </a:stretch>
          </a:blipFill>
        </p:spPr>
        <p:txBody>
          <a:bodyPr wrap="square" lIns="0" tIns="0" rIns="0" bIns="0" rtlCol="0"/>
          <a:lstStyle/>
          <a:p>
            <a:endParaRPr sz="2400"/>
          </a:p>
        </p:txBody>
      </p:sp>
      <p:sp>
        <p:nvSpPr>
          <p:cNvPr id="10" name="object 10"/>
          <p:cNvSpPr/>
          <p:nvPr/>
        </p:nvSpPr>
        <p:spPr>
          <a:xfrm>
            <a:off x="6822609" y="5023443"/>
            <a:ext cx="895096" cy="113791"/>
          </a:xfrm>
          <a:prstGeom prst="rect">
            <a:avLst/>
          </a:prstGeom>
          <a:blipFill>
            <a:blip r:embed="rId7" cstate="print"/>
            <a:stretch>
              <a:fillRect/>
            </a:stretch>
          </a:blipFill>
        </p:spPr>
        <p:txBody>
          <a:bodyPr wrap="square" lIns="0" tIns="0" rIns="0" bIns="0" rtlCol="0"/>
          <a:lstStyle/>
          <a:p>
            <a:endParaRPr sz="2400"/>
          </a:p>
        </p:txBody>
      </p:sp>
      <p:sp>
        <p:nvSpPr>
          <p:cNvPr id="11" name="object 11"/>
          <p:cNvSpPr txBox="1"/>
          <p:nvPr/>
        </p:nvSpPr>
        <p:spPr>
          <a:xfrm>
            <a:off x="6199802" y="3483356"/>
            <a:ext cx="614679"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100</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12" name="object 12"/>
          <p:cNvSpPr txBox="1"/>
          <p:nvPr/>
        </p:nvSpPr>
        <p:spPr>
          <a:xfrm>
            <a:off x="9256268" y="4127500"/>
            <a:ext cx="514773"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40</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13" name="object 13"/>
          <p:cNvSpPr/>
          <p:nvPr/>
        </p:nvSpPr>
        <p:spPr>
          <a:xfrm>
            <a:off x="556768" y="2097023"/>
            <a:ext cx="1739392" cy="2836672"/>
          </a:xfrm>
          <a:prstGeom prst="rect">
            <a:avLst/>
          </a:prstGeom>
          <a:blipFill>
            <a:blip r:embed="rId8" cstate="print"/>
            <a:stretch>
              <a:fillRect/>
            </a:stretch>
          </a:blipFill>
        </p:spPr>
        <p:txBody>
          <a:bodyPr wrap="square" lIns="0" tIns="0" rIns="0" bIns="0" rtlCol="0"/>
          <a:lstStyle/>
          <a:p>
            <a:endParaRPr sz="2400"/>
          </a:p>
        </p:txBody>
      </p:sp>
      <p:sp>
        <p:nvSpPr>
          <p:cNvPr id="14" name="object 14"/>
          <p:cNvSpPr txBox="1"/>
          <p:nvPr/>
        </p:nvSpPr>
        <p:spPr>
          <a:xfrm>
            <a:off x="914535" y="3300477"/>
            <a:ext cx="1186180" cy="509541"/>
          </a:xfrm>
          <a:prstGeom prst="rect">
            <a:avLst/>
          </a:prstGeom>
        </p:spPr>
        <p:txBody>
          <a:bodyPr vert="horz" wrap="square" lIns="0" tIns="16933" rIns="0" bIns="0" rtlCol="0">
            <a:spAutoFit/>
          </a:bodyPr>
          <a:lstStyle/>
          <a:p>
            <a:pPr marL="16933">
              <a:spcBef>
                <a:spcPts val="133"/>
              </a:spcBef>
            </a:pPr>
            <a:r>
              <a:rPr sz="3200" b="1" spc="-7" dirty="0">
                <a:solidFill>
                  <a:srgbClr val="E8396C"/>
                </a:solidFill>
                <a:latin typeface="Arial"/>
                <a:cs typeface="Arial"/>
              </a:rPr>
              <a:t>1.5BN</a:t>
            </a:r>
            <a:endParaRPr sz="3200">
              <a:latin typeface="Arial"/>
              <a:cs typeface="Arial"/>
            </a:endParaRPr>
          </a:p>
        </p:txBody>
      </p:sp>
      <p:sp>
        <p:nvSpPr>
          <p:cNvPr id="15" name="object 15"/>
          <p:cNvSpPr/>
          <p:nvPr/>
        </p:nvSpPr>
        <p:spPr>
          <a:xfrm>
            <a:off x="9058657" y="4934881"/>
            <a:ext cx="591311" cy="113791"/>
          </a:xfrm>
          <a:prstGeom prst="rect">
            <a:avLst/>
          </a:prstGeom>
          <a:blipFill>
            <a:blip r:embed="rId9" cstate="print"/>
            <a:stretch>
              <a:fillRect/>
            </a:stretch>
          </a:blipFill>
        </p:spPr>
        <p:txBody>
          <a:bodyPr wrap="square" lIns="0" tIns="0" rIns="0" bIns="0" rtlCol="0"/>
          <a:lstStyle/>
          <a:p>
            <a:endParaRPr sz="2400"/>
          </a:p>
        </p:txBody>
      </p:sp>
      <p:sp>
        <p:nvSpPr>
          <p:cNvPr id="16" name="object 16"/>
          <p:cNvSpPr/>
          <p:nvPr/>
        </p:nvSpPr>
        <p:spPr>
          <a:xfrm>
            <a:off x="1144015" y="5018295"/>
            <a:ext cx="789160" cy="130453"/>
          </a:xfrm>
          <a:prstGeom prst="rect">
            <a:avLst/>
          </a:prstGeom>
          <a:blipFill>
            <a:blip r:embed="rId10" cstate="print"/>
            <a:stretch>
              <a:fillRect/>
            </a:stretch>
          </a:blipFill>
        </p:spPr>
        <p:txBody>
          <a:bodyPr wrap="square" lIns="0" tIns="0" rIns="0" bIns="0" rtlCol="0"/>
          <a:lstStyle/>
          <a:p>
            <a:endParaRPr sz="2400"/>
          </a:p>
        </p:txBody>
      </p:sp>
      <p:sp>
        <p:nvSpPr>
          <p:cNvPr id="17" name="object 17"/>
          <p:cNvSpPr/>
          <p:nvPr/>
        </p:nvSpPr>
        <p:spPr>
          <a:xfrm>
            <a:off x="4403344" y="3484881"/>
            <a:ext cx="1066800" cy="768095"/>
          </a:xfrm>
          <a:prstGeom prst="rect">
            <a:avLst/>
          </a:prstGeom>
          <a:blipFill>
            <a:blip r:embed="rId11" cstate="print"/>
            <a:stretch>
              <a:fillRect/>
            </a:stretch>
          </a:blipFill>
        </p:spPr>
        <p:txBody>
          <a:bodyPr wrap="square" lIns="0" tIns="0" rIns="0" bIns="0" rtlCol="0"/>
          <a:lstStyle/>
          <a:p>
            <a:endParaRPr sz="2400"/>
          </a:p>
        </p:txBody>
      </p:sp>
      <p:sp>
        <p:nvSpPr>
          <p:cNvPr id="18" name="object 18"/>
          <p:cNvSpPr/>
          <p:nvPr/>
        </p:nvSpPr>
        <p:spPr>
          <a:xfrm>
            <a:off x="2725927" y="3057143"/>
            <a:ext cx="2851573" cy="1877907"/>
          </a:xfrm>
          <a:custGeom>
            <a:avLst/>
            <a:gdLst/>
            <a:ahLst/>
            <a:cxnLst/>
            <a:rect l="l" t="t" r="r" b="b"/>
            <a:pathLst>
              <a:path w="2138679" h="1408429">
                <a:moveTo>
                  <a:pt x="0" y="92583"/>
                </a:moveTo>
                <a:lnTo>
                  <a:pt x="7286" y="56578"/>
                </a:lnTo>
                <a:lnTo>
                  <a:pt x="27146" y="27146"/>
                </a:lnTo>
                <a:lnTo>
                  <a:pt x="56578" y="7286"/>
                </a:lnTo>
                <a:lnTo>
                  <a:pt x="92583" y="0"/>
                </a:lnTo>
                <a:lnTo>
                  <a:pt x="2045589" y="0"/>
                </a:lnTo>
                <a:lnTo>
                  <a:pt x="2081593" y="7286"/>
                </a:lnTo>
                <a:lnTo>
                  <a:pt x="2111025" y="27146"/>
                </a:lnTo>
                <a:lnTo>
                  <a:pt x="2130885" y="56578"/>
                </a:lnTo>
                <a:lnTo>
                  <a:pt x="2138172" y="92583"/>
                </a:lnTo>
                <a:lnTo>
                  <a:pt x="2138172" y="1315593"/>
                </a:lnTo>
                <a:lnTo>
                  <a:pt x="2130885" y="1351597"/>
                </a:lnTo>
                <a:lnTo>
                  <a:pt x="2111025" y="1381029"/>
                </a:lnTo>
                <a:lnTo>
                  <a:pt x="2081593" y="1400889"/>
                </a:lnTo>
                <a:lnTo>
                  <a:pt x="2045589" y="1408176"/>
                </a:lnTo>
                <a:lnTo>
                  <a:pt x="92583" y="1408176"/>
                </a:lnTo>
                <a:lnTo>
                  <a:pt x="56578" y="1400889"/>
                </a:lnTo>
                <a:lnTo>
                  <a:pt x="27146" y="1381029"/>
                </a:lnTo>
                <a:lnTo>
                  <a:pt x="7286" y="1351597"/>
                </a:lnTo>
                <a:lnTo>
                  <a:pt x="0" y="1315593"/>
                </a:lnTo>
                <a:lnTo>
                  <a:pt x="0" y="92583"/>
                </a:lnTo>
                <a:close/>
              </a:path>
            </a:pathLst>
          </a:custGeom>
          <a:ln w="38100">
            <a:solidFill>
              <a:srgbClr val="E8396C"/>
            </a:solidFill>
          </a:ln>
        </p:spPr>
        <p:txBody>
          <a:bodyPr wrap="square" lIns="0" tIns="0" rIns="0" bIns="0" rtlCol="0"/>
          <a:lstStyle/>
          <a:p>
            <a:endParaRPr sz="2400"/>
          </a:p>
        </p:txBody>
      </p:sp>
      <p:sp>
        <p:nvSpPr>
          <p:cNvPr id="19" name="object 19"/>
          <p:cNvSpPr/>
          <p:nvPr/>
        </p:nvSpPr>
        <p:spPr>
          <a:xfrm>
            <a:off x="11124861" y="4923537"/>
            <a:ext cx="224873" cy="113791"/>
          </a:xfrm>
          <a:prstGeom prst="rect">
            <a:avLst/>
          </a:prstGeom>
          <a:blipFill>
            <a:blip r:embed="rId12" cstate="print"/>
            <a:stretch>
              <a:fillRect/>
            </a:stretch>
          </a:blipFill>
        </p:spPr>
        <p:txBody>
          <a:bodyPr wrap="square" lIns="0" tIns="0" rIns="0" bIns="0" rtlCol="0"/>
          <a:lstStyle/>
          <a:p>
            <a:endParaRPr sz="2400"/>
          </a:p>
        </p:txBody>
      </p:sp>
      <p:sp>
        <p:nvSpPr>
          <p:cNvPr id="20" name="object 20"/>
          <p:cNvSpPr txBox="1"/>
          <p:nvPr/>
        </p:nvSpPr>
        <p:spPr>
          <a:xfrm>
            <a:off x="10927419" y="3799502"/>
            <a:ext cx="514773"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30</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21" name="object 21"/>
          <p:cNvSpPr/>
          <p:nvPr/>
        </p:nvSpPr>
        <p:spPr>
          <a:xfrm>
            <a:off x="6725920" y="2722880"/>
            <a:ext cx="1428496" cy="2259584"/>
          </a:xfrm>
          <a:prstGeom prst="rect">
            <a:avLst/>
          </a:prstGeom>
          <a:blipFill>
            <a:blip r:embed="rId1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888260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5040" y="361731"/>
            <a:ext cx="8790093" cy="1331262"/>
          </a:xfrm>
          <a:prstGeom prst="rect">
            <a:avLst/>
          </a:prstGeom>
        </p:spPr>
        <p:txBody>
          <a:bodyPr vert="horz" wrap="square" lIns="0" tIns="17780" rIns="0" bIns="0" rtlCol="0" anchor="ctr" anchorCtr="0">
            <a:spAutoFit/>
          </a:bodyPr>
          <a:lstStyle/>
          <a:p>
            <a:pPr marL="16933" marR="6773">
              <a:spcBef>
                <a:spcPts val="140"/>
              </a:spcBef>
            </a:pPr>
            <a:r>
              <a:rPr sz="4267" dirty="0"/>
              <a:t>Biometric Smartcards –</a:t>
            </a:r>
            <a:r>
              <a:rPr sz="4267" spc="-147" dirty="0"/>
              <a:t> </a:t>
            </a:r>
            <a:r>
              <a:rPr sz="4267" spc="-7" dirty="0"/>
              <a:t>Fingerprints’  </a:t>
            </a:r>
            <a:r>
              <a:rPr sz="4267" dirty="0"/>
              <a:t>strengths</a:t>
            </a:r>
            <a:endParaRPr sz="4267"/>
          </a:p>
        </p:txBody>
      </p:sp>
      <p:sp>
        <p:nvSpPr>
          <p:cNvPr id="3" name="object 3"/>
          <p:cNvSpPr txBox="1"/>
          <p:nvPr/>
        </p:nvSpPr>
        <p:spPr>
          <a:xfrm>
            <a:off x="321598" y="6437918"/>
            <a:ext cx="184573" cy="181310"/>
          </a:xfrm>
          <a:prstGeom prst="rect">
            <a:avLst/>
          </a:prstGeom>
        </p:spPr>
        <p:txBody>
          <a:bodyPr vert="horz" wrap="square" lIns="0" tIns="16933" rIns="0" bIns="0" rtlCol="0">
            <a:spAutoFit/>
          </a:bodyPr>
          <a:lstStyle/>
          <a:p>
            <a:pPr marL="16933">
              <a:spcBef>
                <a:spcPts val="133"/>
              </a:spcBef>
            </a:pPr>
            <a:r>
              <a:rPr sz="1067" spc="-7" dirty="0">
                <a:solidFill>
                  <a:srgbClr val="3C4245"/>
                </a:solidFill>
                <a:latin typeface="Arial"/>
                <a:cs typeface="Arial"/>
              </a:rPr>
              <a:t>24</a:t>
            </a:r>
            <a:endParaRPr sz="1067">
              <a:latin typeface="Arial"/>
              <a:cs typeface="Arial"/>
            </a:endParaRPr>
          </a:p>
        </p:txBody>
      </p:sp>
      <p:sp>
        <p:nvSpPr>
          <p:cNvPr id="4" name="object 4"/>
          <p:cNvSpPr/>
          <p:nvPr/>
        </p:nvSpPr>
        <p:spPr>
          <a:xfrm>
            <a:off x="941831" y="2132415"/>
            <a:ext cx="186944" cy="188976"/>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941831" y="3191086"/>
            <a:ext cx="186944" cy="188975"/>
          </a:xfrm>
          <a:prstGeom prst="rect">
            <a:avLst/>
          </a:prstGeom>
          <a:blipFill>
            <a:blip r:embed="rId2" cstate="print"/>
            <a:stretch>
              <a:fillRect/>
            </a:stretch>
          </a:blipFill>
        </p:spPr>
        <p:txBody>
          <a:bodyPr wrap="square" lIns="0" tIns="0" rIns="0" bIns="0" rtlCol="0"/>
          <a:lstStyle/>
          <a:p>
            <a:endParaRPr sz="2400"/>
          </a:p>
        </p:txBody>
      </p:sp>
      <p:sp>
        <p:nvSpPr>
          <p:cNvPr id="6" name="object 6"/>
          <p:cNvSpPr/>
          <p:nvPr/>
        </p:nvSpPr>
        <p:spPr>
          <a:xfrm>
            <a:off x="941831" y="4012014"/>
            <a:ext cx="186944" cy="188975"/>
          </a:xfrm>
          <a:prstGeom prst="rect">
            <a:avLst/>
          </a:prstGeom>
          <a:blipFill>
            <a:blip r:embed="rId2" cstate="print"/>
            <a:stretch>
              <a:fillRect/>
            </a:stretch>
          </a:blipFill>
        </p:spPr>
        <p:txBody>
          <a:bodyPr wrap="square" lIns="0" tIns="0" rIns="0" bIns="0" rtlCol="0"/>
          <a:lstStyle/>
          <a:p>
            <a:endParaRPr sz="2400"/>
          </a:p>
        </p:txBody>
      </p:sp>
      <p:sp>
        <p:nvSpPr>
          <p:cNvPr id="7" name="object 7"/>
          <p:cNvSpPr/>
          <p:nvPr/>
        </p:nvSpPr>
        <p:spPr>
          <a:xfrm>
            <a:off x="941831" y="5155979"/>
            <a:ext cx="186944" cy="188975"/>
          </a:xfrm>
          <a:prstGeom prst="rect">
            <a:avLst/>
          </a:prstGeom>
          <a:blipFill>
            <a:blip r:embed="rId2" cstate="print"/>
            <a:stretch>
              <a:fillRect/>
            </a:stretch>
          </a:blipFill>
        </p:spPr>
        <p:txBody>
          <a:bodyPr wrap="square" lIns="0" tIns="0" rIns="0" bIns="0" rtlCol="0"/>
          <a:lstStyle/>
          <a:p>
            <a:endParaRPr sz="2400"/>
          </a:p>
        </p:txBody>
      </p:sp>
      <p:sp>
        <p:nvSpPr>
          <p:cNvPr id="8" name="object 8"/>
          <p:cNvSpPr/>
          <p:nvPr/>
        </p:nvSpPr>
        <p:spPr>
          <a:xfrm>
            <a:off x="941831" y="5974875"/>
            <a:ext cx="186944" cy="188976"/>
          </a:xfrm>
          <a:prstGeom prst="rect">
            <a:avLst/>
          </a:prstGeom>
          <a:blipFill>
            <a:blip r:embed="rId2" cstate="print"/>
            <a:stretch>
              <a:fillRect/>
            </a:stretch>
          </a:blipFill>
        </p:spPr>
        <p:txBody>
          <a:bodyPr wrap="square" lIns="0" tIns="0" rIns="0" bIns="0" rtlCol="0"/>
          <a:lstStyle/>
          <a:p>
            <a:endParaRPr sz="2400"/>
          </a:p>
        </p:txBody>
      </p:sp>
      <p:sp>
        <p:nvSpPr>
          <p:cNvPr id="9" name="object 9"/>
          <p:cNvSpPr txBox="1"/>
          <p:nvPr/>
        </p:nvSpPr>
        <p:spPr>
          <a:xfrm>
            <a:off x="1288829" y="2032102"/>
            <a:ext cx="4763347" cy="4652642"/>
          </a:xfrm>
          <a:prstGeom prst="rect">
            <a:avLst/>
          </a:prstGeom>
        </p:spPr>
        <p:txBody>
          <a:bodyPr vert="horz" wrap="square" lIns="0" tIns="16087" rIns="0" bIns="0" rtlCol="0">
            <a:spAutoFit/>
          </a:bodyPr>
          <a:lstStyle/>
          <a:p>
            <a:pPr marL="16933">
              <a:spcBef>
                <a:spcPts val="127"/>
              </a:spcBef>
            </a:pPr>
            <a:r>
              <a:rPr sz="2133" spc="-7" dirty="0">
                <a:solidFill>
                  <a:srgbClr val="3C4245"/>
                </a:solidFill>
                <a:latin typeface="Arial"/>
                <a:cs typeface="Arial"/>
              </a:rPr>
              <a:t>Strong experience in</a:t>
            </a:r>
            <a:r>
              <a:rPr sz="2133" spc="7" dirty="0">
                <a:solidFill>
                  <a:srgbClr val="3C4245"/>
                </a:solidFill>
                <a:latin typeface="Arial"/>
                <a:cs typeface="Arial"/>
              </a:rPr>
              <a:t> </a:t>
            </a:r>
            <a:r>
              <a:rPr sz="2133" spc="-7" dirty="0">
                <a:solidFill>
                  <a:srgbClr val="3C4245"/>
                </a:solidFill>
                <a:latin typeface="Arial"/>
                <a:cs typeface="Arial"/>
              </a:rPr>
              <a:t>high-volume</a:t>
            </a:r>
            <a:endParaRPr sz="2133">
              <a:latin typeface="Arial"/>
              <a:cs typeface="Arial"/>
            </a:endParaRPr>
          </a:p>
          <a:p>
            <a:pPr marL="16933">
              <a:spcBef>
                <a:spcPts val="7"/>
              </a:spcBef>
            </a:pPr>
            <a:r>
              <a:rPr sz="2133" spc="-7" dirty="0">
                <a:solidFill>
                  <a:srgbClr val="3C4245"/>
                </a:solidFill>
                <a:latin typeface="Arial"/>
                <a:cs typeface="Arial"/>
              </a:rPr>
              <a:t>production</a:t>
            </a:r>
            <a:endParaRPr sz="2133">
              <a:latin typeface="Arial"/>
              <a:cs typeface="Arial"/>
            </a:endParaRPr>
          </a:p>
          <a:p>
            <a:pPr>
              <a:spcBef>
                <a:spcPts val="73"/>
              </a:spcBef>
            </a:pPr>
            <a:endParaRPr sz="2733">
              <a:latin typeface="Arial"/>
              <a:cs typeface="Arial"/>
            </a:endParaRPr>
          </a:p>
          <a:p>
            <a:pPr marL="16933"/>
            <a:r>
              <a:rPr sz="2133" spc="-7" dirty="0">
                <a:solidFill>
                  <a:srgbClr val="3C4245"/>
                </a:solidFill>
                <a:latin typeface="Arial"/>
                <a:cs typeface="Arial"/>
              </a:rPr>
              <a:t>Robust hardware and stable</a:t>
            </a:r>
            <a:r>
              <a:rPr sz="2133" spc="20" dirty="0">
                <a:solidFill>
                  <a:srgbClr val="3C4245"/>
                </a:solidFill>
                <a:latin typeface="Arial"/>
                <a:cs typeface="Arial"/>
              </a:rPr>
              <a:t> </a:t>
            </a:r>
            <a:r>
              <a:rPr sz="2133" spc="-7" dirty="0">
                <a:solidFill>
                  <a:srgbClr val="3C4245"/>
                </a:solidFill>
                <a:latin typeface="Arial"/>
                <a:cs typeface="Arial"/>
              </a:rPr>
              <a:t>software</a:t>
            </a:r>
            <a:endParaRPr sz="2133">
              <a:latin typeface="Arial"/>
              <a:cs typeface="Arial"/>
            </a:endParaRPr>
          </a:p>
          <a:p>
            <a:pPr>
              <a:spcBef>
                <a:spcPts val="73"/>
              </a:spcBef>
            </a:pPr>
            <a:endParaRPr sz="3333">
              <a:latin typeface="Arial"/>
              <a:cs typeface="Arial"/>
            </a:endParaRPr>
          </a:p>
          <a:p>
            <a:pPr marL="16933" marR="6773"/>
            <a:r>
              <a:rPr sz="2133" spc="-13" dirty="0">
                <a:solidFill>
                  <a:srgbClr val="3C4245"/>
                </a:solidFill>
                <a:latin typeface="Arial"/>
                <a:cs typeface="Arial"/>
              </a:rPr>
              <a:t>Offering </a:t>
            </a:r>
            <a:r>
              <a:rPr sz="2133" spc="-7" dirty="0">
                <a:solidFill>
                  <a:srgbClr val="3C4245"/>
                </a:solidFill>
                <a:latin typeface="Arial"/>
                <a:cs typeface="Arial"/>
              </a:rPr>
              <a:t>biometric performance in a low  computing power</a:t>
            </a:r>
            <a:r>
              <a:rPr sz="2133" spc="13" dirty="0">
                <a:solidFill>
                  <a:srgbClr val="3C4245"/>
                </a:solidFill>
                <a:latin typeface="Arial"/>
                <a:cs typeface="Arial"/>
              </a:rPr>
              <a:t> </a:t>
            </a:r>
            <a:r>
              <a:rPr sz="2133" spc="-7" dirty="0">
                <a:solidFill>
                  <a:srgbClr val="3C4245"/>
                </a:solidFill>
                <a:latin typeface="Arial"/>
                <a:cs typeface="Arial"/>
              </a:rPr>
              <a:t>environment</a:t>
            </a:r>
            <a:endParaRPr sz="2133">
              <a:latin typeface="Arial"/>
              <a:cs typeface="Arial"/>
            </a:endParaRPr>
          </a:p>
          <a:p>
            <a:pPr>
              <a:spcBef>
                <a:spcPts val="53"/>
              </a:spcBef>
            </a:pPr>
            <a:endParaRPr sz="3333">
              <a:latin typeface="Arial"/>
              <a:cs typeface="Arial"/>
            </a:endParaRPr>
          </a:p>
          <a:p>
            <a:pPr marL="16933"/>
            <a:r>
              <a:rPr sz="2133" spc="-7" dirty="0">
                <a:solidFill>
                  <a:srgbClr val="3C4245"/>
                </a:solidFill>
                <a:latin typeface="Arial"/>
                <a:cs typeface="Arial"/>
              </a:rPr>
              <a:t>Ultra-low </a:t>
            </a:r>
            <a:r>
              <a:rPr sz="2133" spc="-13" dirty="0">
                <a:solidFill>
                  <a:srgbClr val="3C4245"/>
                </a:solidFill>
                <a:latin typeface="Arial"/>
                <a:cs typeface="Arial"/>
              </a:rPr>
              <a:t>power</a:t>
            </a:r>
            <a:r>
              <a:rPr sz="2133" spc="20" dirty="0">
                <a:solidFill>
                  <a:srgbClr val="3C4245"/>
                </a:solidFill>
                <a:latin typeface="Arial"/>
                <a:cs typeface="Arial"/>
              </a:rPr>
              <a:t> </a:t>
            </a:r>
            <a:r>
              <a:rPr sz="2133" spc="-7" dirty="0">
                <a:solidFill>
                  <a:srgbClr val="3C4245"/>
                </a:solidFill>
                <a:latin typeface="Arial"/>
                <a:cs typeface="Arial"/>
              </a:rPr>
              <a:t>consumption</a:t>
            </a:r>
            <a:endParaRPr sz="2133">
              <a:latin typeface="Arial"/>
              <a:cs typeface="Arial"/>
            </a:endParaRPr>
          </a:p>
          <a:p>
            <a:pPr>
              <a:spcBef>
                <a:spcPts val="60"/>
              </a:spcBef>
            </a:pPr>
            <a:endParaRPr sz="3333">
              <a:latin typeface="Arial"/>
              <a:cs typeface="Arial"/>
            </a:endParaRPr>
          </a:p>
          <a:p>
            <a:pPr marL="16933" marR="494441"/>
            <a:r>
              <a:rPr sz="2133" spc="-7" dirty="0">
                <a:solidFill>
                  <a:srgbClr val="3C4245"/>
                </a:solidFill>
                <a:latin typeface="Arial"/>
                <a:cs typeface="Arial"/>
              </a:rPr>
              <a:t>Strong collaboration </a:t>
            </a:r>
            <a:r>
              <a:rPr sz="2133" spc="-13" dirty="0">
                <a:solidFill>
                  <a:srgbClr val="3C4245"/>
                </a:solidFill>
                <a:latin typeface="Arial"/>
                <a:cs typeface="Arial"/>
              </a:rPr>
              <a:t>with </a:t>
            </a:r>
            <a:r>
              <a:rPr sz="2133" spc="-7" dirty="0">
                <a:solidFill>
                  <a:srgbClr val="3C4245"/>
                </a:solidFill>
                <a:latin typeface="Arial"/>
                <a:cs typeface="Arial"/>
              </a:rPr>
              <a:t>smartcard  industry leaders</a:t>
            </a:r>
            <a:endParaRPr sz="2133">
              <a:latin typeface="Arial"/>
              <a:cs typeface="Arial"/>
            </a:endParaRPr>
          </a:p>
        </p:txBody>
      </p:sp>
      <p:sp>
        <p:nvSpPr>
          <p:cNvPr id="10" name="object 10"/>
          <p:cNvSpPr/>
          <p:nvPr/>
        </p:nvSpPr>
        <p:spPr>
          <a:xfrm>
            <a:off x="6541007" y="2009648"/>
            <a:ext cx="3515360" cy="1977136"/>
          </a:xfrm>
          <a:prstGeom prst="rect">
            <a:avLst/>
          </a:prstGeom>
          <a:blipFill>
            <a:blip r:embed="rId3" cstate="print"/>
            <a:stretch>
              <a:fillRect/>
            </a:stretch>
          </a:blipFill>
        </p:spPr>
        <p:txBody>
          <a:bodyPr wrap="square" lIns="0" tIns="0" rIns="0" bIns="0" rtlCol="0"/>
          <a:lstStyle/>
          <a:p>
            <a:endParaRPr sz="2400"/>
          </a:p>
        </p:txBody>
      </p:sp>
      <p:sp>
        <p:nvSpPr>
          <p:cNvPr id="11" name="object 11"/>
          <p:cNvSpPr/>
          <p:nvPr/>
        </p:nvSpPr>
        <p:spPr>
          <a:xfrm>
            <a:off x="5618479" y="5581904"/>
            <a:ext cx="922867" cy="274320"/>
          </a:xfrm>
          <a:custGeom>
            <a:avLst/>
            <a:gdLst/>
            <a:ahLst/>
            <a:cxnLst/>
            <a:rect l="l" t="t" r="r" b="b"/>
            <a:pathLst>
              <a:path w="692150" h="205739">
                <a:moveTo>
                  <a:pt x="0" y="205740"/>
                </a:moveTo>
                <a:lnTo>
                  <a:pt x="691896" y="205740"/>
                </a:lnTo>
                <a:lnTo>
                  <a:pt x="691896" y="0"/>
                </a:lnTo>
                <a:lnTo>
                  <a:pt x="0" y="0"/>
                </a:lnTo>
                <a:lnTo>
                  <a:pt x="0" y="205740"/>
                </a:lnTo>
                <a:close/>
              </a:path>
            </a:pathLst>
          </a:custGeom>
          <a:solidFill>
            <a:srgbClr val="EBEBEC"/>
          </a:solidFill>
        </p:spPr>
        <p:txBody>
          <a:bodyPr wrap="square" lIns="0" tIns="0" rIns="0" bIns="0" rtlCol="0"/>
          <a:lstStyle/>
          <a:p>
            <a:endParaRPr sz="2400"/>
          </a:p>
        </p:txBody>
      </p:sp>
    </p:spTree>
    <p:extLst>
      <p:ext uri="{BB962C8B-B14F-4D97-AF65-F5344CB8AC3E}">
        <p14:creationId xmlns:p14="http://schemas.microsoft.com/office/powerpoint/2010/main" val="21338721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5041" y="369455"/>
            <a:ext cx="9431020" cy="590697"/>
          </a:xfrm>
          <a:prstGeom prst="rect">
            <a:avLst/>
          </a:prstGeom>
        </p:spPr>
        <p:txBody>
          <a:bodyPr vert="horz" wrap="square" lIns="0" tIns="16087" rIns="0" bIns="0" rtlCol="0" anchor="ctr" anchorCtr="0">
            <a:spAutoFit/>
          </a:bodyPr>
          <a:lstStyle/>
          <a:p>
            <a:pPr marL="16933">
              <a:spcBef>
                <a:spcPts val="127"/>
              </a:spcBef>
            </a:pPr>
            <a:r>
              <a:rPr sz="3733" spc="-7" dirty="0"/>
              <a:t>Market </a:t>
            </a:r>
            <a:r>
              <a:rPr sz="3733" dirty="0"/>
              <a:t>potential for personal </a:t>
            </a:r>
            <a:r>
              <a:rPr sz="3733" spc="-7" dirty="0"/>
              <a:t>Access</a:t>
            </a:r>
            <a:r>
              <a:rPr sz="3733" spc="-167" dirty="0"/>
              <a:t> </a:t>
            </a:r>
            <a:r>
              <a:rPr sz="3733" spc="-7" dirty="0"/>
              <a:t>devices</a:t>
            </a:r>
            <a:endParaRPr sz="3733"/>
          </a:p>
        </p:txBody>
      </p:sp>
      <p:sp>
        <p:nvSpPr>
          <p:cNvPr id="3" name="object 3"/>
          <p:cNvSpPr txBox="1"/>
          <p:nvPr/>
        </p:nvSpPr>
        <p:spPr>
          <a:xfrm>
            <a:off x="408974" y="6070938"/>
            <a:ext cx="3753273" cy="333489"/>
          </a:xfrm>
          <a:prstGeom prst="rect">
            <a:avLst/>
          </a:prstGeom>
        </p:spPr>
        <p:txBody>
          <a:bodyPr vert="horz" wrap="square" lIns="0" tIns="40640" rIns="0" bIns="0" rtlCol="0">
            <a:spAutoFit/>
          </a:bodyPr>
          <a:lstStyle/>
          <a:p>
            <a:pPr marL="16933">
              <a:spcBef>
                <a:spcPts val="320"/>
              </a:spcBef>
            </a:pPr>
            <a:r>
              <a:rPr sz="867" spc="7" dirty="0">
                <a:solidFill>
                  <a:srgbClr val="3C4245"/>
                </a:solidFill>
                <a:latin typeface="Arial"/>
                <a:cs typeface="Arial"/>
              </a:rPr>
              <a:t>Fingerprints™ </a:t>
            </a:r>
            <a:r>
              <a:rPr sz="867" spc="13" dirty="0">
                <a:solidFill>
                  <a:srgbClr val="3C4245"/>
                </a:solidFill>
                <a:latin typeface="Arial"/>
                <a:cs typeface="Arial"/>
              </a:rPr>
              <a:t>estimates on shipments based on various </a:t>
            </a:r>
            <a:r>
              <a:rPr sz="867" spc="7" dirty="0">
                <a:solidFill>
                  <a:srgbClr val="3C4245"/>
                </a:solidFill>
                <a:latin typeface="Arial"/>
                <a:cs typeface="Arial"/>
              </a:rPr>
              <a:t>industry</a:t>
            </a:r>
            <a:r>
              <a:rPr sz="867" spc="53" dirty="0">
                <a:solidFill>
                  <a:srgbClr val="3C4245"/>
                </a:solidFill>
                <a:latin typeface="Arial"/>
                <a:cs typeface="Arial"/>
              </a:rPr>
              <a:t> </a:t>
            </a:r>
            <a:r>
              <a:rPr sz="867" spc="13" dirty="0">
                <a:solidFill>
                  <a:srgbClr val="3C4245"/>
                </a:solidFill>
                <a:latin typeface="Arial"/>
                <a:cs typeface="Arial"/>
              </a:rPr>
              <a:t>sources</a:t>
            </a:r>
            <a:endParaRPr sz="867">
              <a:latin typeface="Arial"/>
              <a:cs typeface="Arial"/>
            </a:endParaRPr>
          </a:p>
          <a:p>
            <a:pPr marL="16933">
              <a:spcBef>
                <a:spcPts val="187"/>
              </a:spcBef>
            </a:pPr>
            <a:r>
              <a:rPr sz="1300" spc="9" baseline="4273" dirty="0">
                <a:solidFill>
                  <a:srgbClr val="3C4245"/>
                </a:solidFill>
                <a:latin typeface="Arial"/>
                <a:cs typeface="Arial"/>
              </a:rPr>
              <a:t>*</a:t>
            </a:r>
            <a:r>
              <a:rPr sz="1300" baseline="4273" dirty="0">
                <a:solidFill>
                  <a:srgbClr val="3C4245"/>
                </a:solidFill>
                <a:latin typeface="Arial"/>
                <a:cs typeface="Arial"/>
              </a:rPr>
              <a:t> </a:t>
            </a:r>
            <a:r>
              <a:rPr sz="733" i="1" spc="-7" dirty="0">
                <a:solidFill>
                  <a:srgbClr val="3C4245"/>
                </a:solidFill>
                <a:latin typeface="Arial"/>
                <a:cs typeface="Arial"/>
              </a:rPr>
              <a:t>Used</a:t>
            </a:r>
            <a:r>
              <a:rPr sz="733" i="1" spc="-27" dirty="0">
                <a:solidFill>
                  <a:srgbClr val="3C4245"/>
                </a:solidFill>
                <a:latin typeface="Arial"/>
                <a:cs typeface="Arial"/>
              </a:rPr>
              <a:t> </a:t>
            </a:r>
            <a:r>
              <a:rPr sz="733" i="1" dirty="0">
                <a:solidFill>
                  <a:srgbClr val="3C4245"/>
                </a:solidFill>
                <a:latin typeface="Arial"/>
                <a:cs typeface="Arial"/>
              </a:rPr>
              <a:t>for</a:t>
            </a:r>
            <a:r>
              <a:rPr sz="733" i="1" spc="-20" dirty="0">
                <a:solidFill>
                  <a:srgbClr val="3C4245"/>
                </a:solidFill>
                <a:latin typeface="Arial"/>
                <a:cs typeface="Arial"/>
              </a:rPr>
              <a:t> </a:t>
            </a:r>
            <a:r>
              <a:rPr sz="733" i="1" spc="-7" dirty="0">
                <a:solidFill>
                  <a:srgbClr val="3C4245"/>
                </a:solidFill>
                <a:latin typeface="Arial"/>
                <a:cs typeface="Arial"/>
              </a:rPr>
              <a:t>logical</a:t>
            </a:r>
            <a:r>
              <a:rPr sz="733" i="1" spc="-33" dirty="0">
                <a:solidFill>
                  <a:srgbClr val="3C4245"/>
                </a:solidFill>
                <a:latin typeface="Arial"/>
                <a:cs typeface="Arial"/>
              </a:rPr>
              <a:t> </a:t>
            </a:r>
            <a:r>
              <a:rPr sz="733" i="1" dirty="0">
                <a:solidFill>
                  <a:srgbClr val="3C4245"/>
                </a:solidFill>
                <a:latin typeface="Arial"/>
                <a:cs typeface="Arial"/>
              </a:rPr>
              <a:t>access</a:t>
            </a:r>
            <a:r>
              <a:rPr sz="733" i="1" spc="-47" dirty="0">
                <a:solidFill>
                  <a:srgbClr val="3C4245"/>
                </a:solidFill>
                <a:latin typeface="Arial"/>
                <a:cs typeface="Arial"/>
              </a:rPr>
              <a:t> </a:t>
            </a:r>
            <a:r>
              <a:rPr sz="733" i="1" dirty="0">
                <a:solidFill>
                  <a:srgbClr val="3C4245"/>
                </a:solidFill>
                <a:latin typeface="Arial"/>
                <a:cs typeface="Arial"/>
              </a:rPr>
              <a:t>and</a:t>
            </a:r>
            <a:r>
              <a:rPr sz="733" i="1" spc="-60" dirty="0">
                <a:solidFill>
                  <a:srgbClr val="3C4245"/>
                </a:solidFill>
                <a:latin typeface="Arial"/>
                <a:cs typeface="Arial"/>
              </a:rPr>
              <a:t> </a:t>
            </a:r>
            <a:r>
              <a:rPr sz="733" i="1" dirty="0">
                <a:solidFill>
                  <a:srgbClr val="3C4245"/>
                </a:solidFill>
                <a:latin typeface="Arial"/>
                <a:cs typeface="Arial"/>
              </a:rPr>
              <a:t>access</a:t>
            </a:r>
            <a:r>
              <a:rPr sz="733" i="1" spc="-47" dirty="0">
                <a:solidFill>
                  <a:srgbClr val="3C4245"/>
                </a:solidFill>
                <a:latin typeface="Arial"/>
                <a:cs typeface="Arial"/>
              </a:rPr>
              <a:t> </a:t>
            </a:r>
            <a:r>
              <a:rPr sz="733" i="1" dirty="0">
                <a:solidFill>
                  <a:srgbClr val="3C4245"/>
                </a:solidFill>
                <a:latin typeface="Arial"/>
                <a:cs typeface="Arial"/>
              </a:rPr>
              <a:t>to</a:t>
            </a:r>
            <a:r>
              <a:rPr sz="733" i="1" spc="-27" dirty="0">
                <a:solidFill>
                  <a:srgbClr val="3C4245"/>
                </a:solidFill>
                <a:latin typeface="Arial"/>
                <a:cs typeface="Arial"/>
              </a:rPr>
              <a:t> </a:t>
            </a:r>
            <a:r>
              <a:rPr sz="733" i="1" dirty="0">
                <a:solidFill>
                  <a:srgbClr val="3C4245"/>
                </a:solidFill>
                <a:latin typeface="Arial"/>
                <a:cs typeface="Arial"/>
              </a:rPr>
              <a:t>e.g.</a:t>
            </a:r>
            <a:r>
              <a:rPr sz="733" i="1" spc="-47" dirty="0">
                <a:solidFill>
                  <a:srgbClr val="3C4245"/>
                </a:solidFill>
                <a:latin typeface="Arial"/>
                <a:cs typeface="Arial"/>
              </a:rPr>
              <a:t> </a:t>
            </a:r>
            <a:r>
              <a:rPr sz="733" i="1" spc="-7" dirty="0">
                <a:solidFill>
                  <a:srgbClr val="3C4245"/>
                </a:solidFill>
                <a:latin typeface="Arial"/>
                <a:cs typeface="Arial"/>
              </a:rPr>
              <a:t>cryptocurrency</a:t>
            </a:r>
            <a:endParaRPr sz="733">
              <a:latin typeface="Arial"/>
              <a:cs typeface="Arial"/>
            </a:endParaRPr>
          </a:p>
        </p:txBody>
      </p:sp>
      <p:sp>
        <p:nvSpPr>
          <p:cNvPr id="4" name="object 4"/>
          <p:cNvSpPr/>
          <p:nvPr/>
        </p:nvSpPr>
        <p:spPr>
          <a:xfrm>
            <a:off x="10283953" y="2170177"/>
            <a:ext cx="1818639" cy="1355343"/>
          </a:xfrm>
          <a:prstGeom prst="rect">
            <a:avLst/>
          </a:prstGeom>
          <a:blipFill>
            <a:blip r:embed="rId2" cstate="print"/>
            <a:stretch>
              <a:fillRect/>
            </a:stretch>
          </a:blipFill>
        </p:spPr>
        <p:txBody>
          <a:bodyPr wrap="square" lIns="0" tIns="0" rIns="0" bIns="0" rtlCol="0"/>
          <a:lstStyle/>
          <a:p>
            <a:endParaRPr sz="2400"/>
          </a:p>
        </p:txBody>
      </p:sp>
      <p:sp>
        <p:nvSpPr>
          <p:cNvPr id="5" name="object 5"/>
          <p:cNvSpPr txBox="1"/>
          <p:nvPr/>
        </p:nvSpPr>
        <p:spPr>
          <a:xfrm>
            <a:off x="11007006" y="2330364"/>
            <a:ext cx="514773"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60</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6" name="object 6"/>
          <p:cNvSpPr/>
          <p:nvPr/>
        </p:nvSpPr>
        <p:spPr>
          <a:xfrm>
            <a:off x="10602129" y="3578014"/>
            <a:ext cx="1376239" cy="113791"/>
          </a:xfrm>
          <a:prstGeom prst="rect">
            <a:avLst/>
          </a:prstGeom>
          <a:blipFill>
            <a:blip r:embed="rId3" cstate="print"/>
            <a:stretch>
              <a:fillRect/>
            </a:stretch>
          </a:blipFill>
        </p:spPr>
        <p:txBody>
          <a:bodyPr wrap="square" lIns="0" tIns="0" rIns="0" bIns="0" rtlCol="0"/>
          <a:lstStyle/>
          <a:p>
            <a:endParaRPr sz="2400"/>
          </a:p>
        </p:txBody>
      </p:sp>
      <p:sp>
        <p:nvSpPr>
          <p:cNvPr id="7" name="object 7"/>
          <p:cNvSpPr/>
          <p:nvPr/>
        </p:nvSpPr>
        <p:spPr>
          <a:xfrm>
            <a:off x="6475984" y="2424177"/>
            <a:ext cx="1304544" cy="1005839"/>
          </a:xfrm>
          <a:prstGeom prst="rect">
            <a:avLst/>
          </a:prstGeom>
          <a:blipFill>
            <a:blip r:embed="rId4" cstate="print"/>
            <a:stretch>
              <a:fillRect/>
            </a:stretch>
          </a:blipFill>
        </p:spPr>
        <p:txBody>
          <a:bodyPr wrap="square" lIns="0" tIns="0" rIns="0" bIns="0" rtlCol="0"/>
          <a:lstStyle/>
          <a:p>
            <a:endParaRPr sz="2400"/>
          </a:p>
        </p:txBody>
      </p:sp>
      <p:sp>
        <p:nvSpPr>
          <p:cNvPr id="8" name="object 8"/>
          <p:cNvSpPr/>
          <p:nvPr/>
        </p:nvSpPr>
        <p:spPr>
          <a:xfrm>
            <a:off x="6644979" y="3616961"/>
            <a:ext cx="1018573" cy="113791"/>
          </a:xfrm>
          <a:prstGeom prst="rect">
            <a:avLst/>
          </a:prstGeom>
          <a:blipFill>
            <a:blip r:embed="rId5" cstate="print"/>
            <a:stretch>
              <a:fillRect/>
            </a:stretch>
          </a:blipFill>
        </p:spPr>
        <p:txBody>
          <a:bodyPr wrap="square" lIns="0" tIns="0" rIns="0" bIns="0" rtlCol="0"/>
          <a:lstStyle/>
          <a:p>
            <a:endParaRPr sz="2400"/>
          </a:p>
        </p:txBody>
      </p:sp>
      <p:sp>
        <p:nvSpPr>
          <p:cNvPr id="9" name="object 9"/>
          <p:cNvSpPr txBox="1"/>
          <p:nvPr/>
        </p:nvSpPr>
        <p:spPr>
          <a:xfrm>
            <a:off x="6791453" y="2183384"/>
            <a:ext cx="614679"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225</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10" name="object 10"/>
          <p:cNvSpPr/>
          <p:nvPr/>
        </p:nvSpPr>
        <p:spPr>
          <a:xfrm>
            <a:off x="8491728" y="2023871"/>
            <a:ext cx="1424432" cy="1288288"/>
          </a:xfrm>
          <a:prstGeom prst="rect">
            <a:avLst/>
          </a:prstGeom>
          <a:blipFill>
            <a:blip r:embed="rId6" cstate="print"/>
            <a:stretch>
              <a:fillRect/>
            </a:stretch>
          </a:blipFill>
        </p:spPr>
        <p:txBody>
          <a:bodyPr wrap="square" lIns="0" tIns="0" rIns="0" bIns="0" rtlCol="0"/>
          <a:lstStyle/>
          <a:p>
            <a:endParaRPr sz="2400"/>
          </a:p>
        </p:txBody>
      </p:sp>
      <p:sp>
        <p:nvSpPr>
          <p:cNvPr id="11" name="object 11"/>
          <p:cNvSpPr/>
          <p:nvPr/>
        </p:nvSpPr>
        <p:spPr>
          <a:xfrm>
            <a:off x="8540495" y="3633148"/>
            <a:ext cx="1466647" cy="114197"/>
          </a:xfrm>
          <a:prstGeom prst="rect">
            <a:avLst/>
          </a:prstGeom>
          <a:blipFill>
            <a:blip r:embed="rId7" cstate="print"/>
            <a:stretch>
              <a:fillRect/>
            </a:stretch>
          </a:blipFill>
        </p:spPr>
        <p:txBody>
          <a:bodyPr wrap="square" lIns="0" tIns="0" rIns="0" bIns="0" rtlCol="0"/>
          <a:lstStyle/>
          <a:p>
            <a:endParaRPr sz="2400"/>
          </a:p>
        </p:txBody>
      </p:sp>
      <p:sp>
        <p:nvSpPr>
          <p:cNvPr id="12" name="object 12"/>
          <p:cNvSpPr txBox="1"/>
          <p:nvPr/>
        </p:nvSpPr>
        <p:spPr>
          <a:xfrm>
            <a:off x="8990075" y="1763878"/>
            <a:ext cx="514773"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40</a:t>
            </a:r>
            <a:r>
              <a:rPr sz="1400" b="1" spc="27" dirty="0">
                <a:solidFill>
                  <a:srgbClr val="E8396C"/>
                </a:solidFill>
                <a:latin typeface="Arial"/>
                <a:cs typeface="Arial"/>
              </a:rPr>
              <a:t>M</a:t>
            </a:r>
            <a:r>
              <a:rPr sz="1400" b="1" spc="7" dirty="0">
                <a:solidFill>
                  <a:srgbClr val="E8396C"/>
                </a:solidFill>
                <a:latin typeface="Arial"/>
                <a:cs typeface="Arial"/>
              </a:rPr>
              <a:t>N</a:t>
            </a:r>
            <a:endParaRPr sz="1400">
              <a:latin typeface="Arial"/>
              <a:cs typeface="Arial"/>
            </a:endParaRPr>
          </a:p>
        </p:txBody>
      </p:sp>
      <p:sp>
        <p:nvSpPr>
          <p:cNvPr id="13" name="object 13"/>
          <p:cNvSpPr/>
          <p:nvPr/>
        </p:nvSpPr>
        <p:spPr>
          <a:xfrm>
            <a:off x="6445504" y="4628895"/>
            <a:ext cx="1503680" cy="989583"/>
          </a:xfrm>
          <a:prstGeom prst="rect">
            <a:avLst/>
          </a:prstGeom>
          <a:blipFill>
            <a:blip r:embed="rId8" cstate="print"/>
            <a:stretch>
              <a:fillRect/>
            </a:stretch>
          </a:blipFill>
        </p:spPr>
        <p:txBody>
          <a:bodyPr wrap="square" lIns="0" tIns="0" rIns="0" bIns="0" rtlCol="0"/>
          <a:lstStyle/>
          <a:p>
            <a:endParaRPr sz="2400"/>
          </a:p>
        </p:txBody>
      </p:sp>
      <p:sp>
        <p:nvSpPr>
          <p:cNvPr id="14" name="object 14"/>
          <p:cNvSpPr/>
          <p:nvPr/>
        </p:nvSpPr>
        <p:spPr>
          <a:xfrm>
            <a:off x="6949439" y="5600598"/>
            <a:ext cx="448208" cy="113791"/>
          </a:xfrm>
          <a:prstGeom prst="rect">
            <a:avLst/>
          </a:prstGeom>
          <a:blipFill>
            <a:blip r:embed="rId9" cstate="print"/>
            <a:stretch>
              <a:fillRect/>
            </a:stretch>
          </a:blipFill>
        </p:spPr>
        <p:txBody>
          <a:bodyPr wrap="square" lIns="0" tIns="0" rIns="0" bIns="0" rtlCol="0"/>
          <a:lstStyle/>
          <a:p>
            <a:endParaRPr sz="2400"/>
          </a:p>
        </p:txBody>
      </p:sp>
      <p:sp>
        <p:nvSpPr>
          <p:cNvPr id="15" name="object 15"/>
          <p:cNvSpPr txBox="1"/>
          <p:nvPr/>
        </p:nvSpPr>
        <p:spPr>
          <a:xfrm>
            <a:off x="6877643" y="4396570"/>
            <a:ext cx="614679"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200</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16" name="object 16"/>
          <p:cNvSpPr/>
          <p:nvPr/>
        </p:nvSpPr>
        <p:spPr>
          <a:xfrm>
            <a:off x="2517647" y="2416047"/>
            <a:ext cx="1371600" cy="1121663"/>
          </a:xfrm>
          <a:prstGeom prst="rect">
            <a:avLst/>
          </a:prstGeom>
          <a:blipFill>
            <a:blip r:embed="rId10" cstate="print"/>
            <a:stretch>
              <a:fillRect/>
            </a:stretch>
          </a:blipFill>
        </p:spPr>
        <p:txBody>
          <a:bodyPr wrap="square" lIns="0" tIns="0" rIns="0" bIns="0" rtlCol="0"/>
          <a:lstStyle/>
          <a:p>
            <a:endParaRPr sz="2400"/>
          </a:p>
        </p:txBody>
      </p:sp>
      <p:sp>
        <p:nvSpPr>
          <p:cNvPr id="17" name="object 17"/>
          <p:cNvSpPr/>
          <p:nvPr/>
        </p:nvSpPr>
        <p:spPr>
          <a:xfrm>
            <a:off x="2872063" y="3562435"/>
            <a:ext cx="816423" cy="113791"/>
          </a:xfrm>
          <a:prstGeom prst="rect">
            <a:avLst/>
          </a:prstGeom>
          <a:blipFill>
            <a:blip r:embed="rId11" cstate="print"/>
            <a:stretch>
              <a:fillRect/>
            </a:stretch>
          </a:blipFill>
        </p:spPr>
        <p:txBody>
          <a:bodyPr wrap="square" lIns="0" tIns="0" rIns="0" bIns="0" rtlCol="0"/>
          <a:lstStyle/>
          <a:p>
            <a:endParaRPr sz="2400"/>
          </a:p>
        </p:txBody>
      </p:sp>
      <p:sp>
        <p:nvSpPr>
          <p:cNvPr id="18" name="object 18"/>
          <p:cNvSpPr txBox="1"/>
          <p:nvPr/>
        </p:nvSpPr>
        <p:spPr>
          <a:xfrm>
            <a:off x="2958760" y="2112603"/>
            <a:ext cx="514773"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50</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19" name="object 19"/>
          <p:cNvSpPr/>
          <p:nvPr/>
        </p:nvSpPr>
        <p:spPr>
          <a:xfrm>
            <a:off x="4700015" y="5665622"/>
            <a:ext cx="873488" cy="113791"/>
          </a:xfrm>
          <a:prstGeom prst="rect">
            <a:avLst/>
          </a:prstGeom>
          <a:blipFill>
            <a:blip r:embed="rId12" cstate="print"/>
            <a:stretch>
              <a:fillRect/>
            </a:stretch>
          </a:blipFill>
        </p:spPr>
        <p:txBody>
          <a:bodyPr wrap="square" lIns="0" tIns="0" rIns="0" bIns="0" rtlCol="0"/>
          <a:lstStyle/>
          <a:p>
            <a:endParaRPr sz="2400"/>
          </a:p>
        </p:txBody>
      </p:sp>
      <p:sp>
        <p:nvSpPr>
          <p:cNvPr id="20" name="object 20"/>
          <p:cNvSpPr txBox="1"/>
          <p:nvPr/>
        </p:nvSpPr>
        <p:spPr>
          <a:xfrm>
            <a:off x="4787562" y="4059598"/>
            <a:ext cx="614679"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900</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21" name="object 21"/>
          <p:cNvSpPr/>
          <p:nvPr/>
        </p:nvSpPr>
        <p:spPr>
          <a:xfrm>
            <a:off x="4354576" y="4267200"/>
            <a:ext cx="1558544" cy="1958848"/>
          </a:xfrm>
          <a:prstGeom prst="rect">
            <a:avLst/>
          </a:prstGeom>
          <a:blipFill>
            <a:blip r:embed="rId13" cstate="print"/>
            <a:stretch>
              <a:fillRect/>
            </a:stretch>
          </a:blipFill>
        </p:spPr>
        <p:txBody>
          <a:bodyPr wrap="square" lIns="0" tIns="0" rIns="0" bIns="0" rtlCol="0"/>
          <a:lstStyle/>
          <a:p>
            <a:endParaRPr sz="2400"/>
          </a:p>
        </p:txBody>
      </p:sp>
      <p:sp>
        <p:nvSpPr>
          <p:cNvPr id="22" name="object 22"/>
          <p:cNvSpPr/>
          <p:nvPr/>
        </p:nvSpPr>
        <p:spPr>
          <a:xfrm>
            <a:off x="5006847" y="4706113"/>
            <a:ext cx="174751" cy="174751"/>
          </a:xfrm>
          <a:prstGeom prst="rect">
            <a:avLst/>
          </a:prstGeom>
          <a:blipFill>
            <a:blip r:embed="rId14" cstate="print"/>
            <a:stretch>
              <a:fillRect/>
            </a:stretch>
          </a:blipFill>
        </p:spPr>
        <p:txBody>
          <a:bodyPr wrap="square" lIns="0" tIns="0" rIns="0" bIns="0" rtlCol="0"/>
          <a:lstStyle/>
          <a:p>
            <a:endParaRPr sz="2400"/>
          </a:p>
        </p:txBody>
      </p:sp>
      <p:sp>
        <p:nvSpPr>
          <p:cNvPr id="23" name="object 23"/>
          <p:cNvSpPr/>
          <p:nvPr/>
        </p:nvSpPr>
        <p:spPr>
          <a:xfrm>
            <a:off x="1000557" y="5645709"/>
            <a:ext cx="765911" cy="113791"/>
          </a:xfrm>
          <a:prstGeom prst="rect">
            <a:avLst/>
          </a:prstGeom>
          <a:blipFill>
            <a:blip r:embed="rId15" cstate="print"/>
            <a:stretch>
              <a:fillRect/>
            </a:stretch>
          </a:blipFill>
        </p:spPr>
        <p:txBody>
          <a:bodyPr wrap="square" lIns="0" tIns="0" rIns="0" bIns="0" rtlCol="0"/>
          <a:lstStyle/>
          <a:p>
            <a:endParaRPr sz="2400"/>
          </a:p>
        </p:txBody>
      </p:sp>
      <p:sp>
        <p:nvSpPr>
          <p:cNvPr id="24" name="object 24"/>
          <p:cNvSpPr txBox="1"/>
          <p:nvPr/>
        </p:nvSpPr>
        <p:spPr>
          <a:xfrm>
            <a:off x="1063684" y="4224190"/>
            <a:ext cx="514773"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50</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25" name="object 25"/>
          <p:cNvSpPr/>
          <p:nvPr/>
        </p:nvSpPr>
        <p:spPr>
          <a:xfrm>
            <a:off x="414527" y="4435855"/>
            <a:ext cx="1745488" cy="1885695"/>
          </a:xfrm>
          <a:prstGeom prst="rect">
            <a:avLst/>
          </a:prstGeom>
          <a:blipFill>
            <a:blip r:embed="rId16" cstate="print"/>
            <a:stretch>
              <a:fillRect/>
            </a:stretch>
          </a:blipFill>
        </p:spPr>
        <p:txBody>
          <a:bodyPr wrap="square" lIns="0" tIns="0" rIns="0" bIns="0" rtlCol="0"/>
          <a:lstStyle/>
          <a:p>
            <a:endParaRPr sz="2400"/>
          </a:p>
        </p:txBody>
      </p:sp>
      <p:sp>
        <p:nvSpPr>
          <p:cNvPr id="26" name="object 26"/>
          <p:cNvSpPr/>
          <p:nvPr/>
        </p:nvSpPr>
        <p:spPr>
          <a:xfrm>
            <a:off x="1209041" y="5004815"/>
            <a:ext cx="249935" cy="199135"/>
          </a:xfrm>
          <a:prstGeom prst="rect">
            <a:avLst/>
          </a:prstGeom>
          <a:blipFill>
            <a:blip r:embed="rId17" cstate="print"/>
            <a:stretch>
              <a:fillRect/>
            </a:stretch>
          </a:blipFill>
        </p:spPr>
        <p:txBody>
          <a:bodyPr wrap="square" lIns="0" tIns="0" rIns="0" bIns="0" rtlCol="0"/>
          <a:lstStyle/>
          <a:p>
            <a:endParaRPr sz="2400"/>
          </a:p>
        </p:txBody>
      </p:sp>
      <p:sp>
        <p:nvSpPr>
          <p:cNvPr id="27" name="object 27"/>
          <p:cNvSpPr/>
          <p:nvPr/>
        </p:nvSpPr>
        <p:spPr>
          <a:xfrm>
            <a:off x="845718" y="3635247"/>
            <a:ext cx="893825" cy="113791"/>
          </a:xfrm>
          <a:prstGeom prst="rect">
            <a:avLst/>
          </a:prstGeom>
          <a:blipFill>
            <a:blip r:embed="rId18" cstate="print"/>
            <a:stretch>
              <a:fillRect/>
            </a:stretch>
          </a:blipFill>
        </p:spPr>
        <p:txBody>
          <a:bodyPr wrap="square" lIns="0" tIns="0" rIns="0" bIns="0" rtlCol="0"/>
          <a:lstStyle/>
          <a:p>
            <a:endParaRPr sz="2400"/>
          </a:p>
        </p:txBody>
      </p:sp>
      <p:sp>
        <p:nvSpPr>
          <p:cNvPr id="28" name="object 28"/>
          <p:cNvSpPr txBox="1"/>
          <p:nvPr/>
        </p:nvSpPr>
        <p:spPr>
          <a:xfrm>
            <a:off x="1009226" y="1510284"/>
            <a:ext cx="514773"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60</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29" name="object 29"/>
          <p:cNvSpPr/>
          <p:nvPr/>
        </p:nvSpPr>
        <p:spPr>
          <a:xfrm>
            <a:off x="453136" y="1863344"/>
            <a:ext cx="1670304" cy="2320544"/>
          </a:xfrm>
          <a:prstGeom prst="rect">
            <a:avLst/>
          </a:prstGeom>
          <a:blipFill>
            <a:blip r:embed="rId19" cstate="print"/>
            <a:stretch>
              <a:fillRect/>
            </a:stretch>
          </a:blipFill>
        </p:spPr>
        <p:txBody>
          <a:bodyPr wrap="square" lIns="0" tIns="0" rIns="0" bIns="0" rtlCol="0"/>
          <a:lstStyle/>
          <a:p>
            <a:endParaRPr sz="2400"/>
          </a:p>
        </p:txBody>
      </p:sp>
      <p:sp>
        <p:nvSpPr>
          <p:cNvPr id="30" name="object 30"/>
          <p:cNvSpPr/>
          <p:nvPr/>
        </p:nvSpPr>
        <p:spPr>
          <a:xfrm>
            <a:off x="1087119" y="3133343"/>
            <a:ext cx="249935" cy="260096"/>
          </a:xfrm>
          <a:prstGeom prst="rect">
            <a:avLst/>
          </a:prstGeom>
          <a:blipFill>
            <a:blip r:embed="rId20" cstate="print"/>
            <a:stretch>
              <a:fillRect/>
            </a:stretch>
          </a:blipFill>
        </p:spPr>
        <p:txBody>
          <a:bodyPr wrap="square" lIns="0" tIns="0" rIns="0" bIns="0" rtlCol="0"/>
          <a:lstStyle/>
          <a:p>
            <a:endParaRPr sz="2400"/>
          </a:p>
        </p:txBody>
      </p:sp>
      <p:sp>
        <p:nvSpPr>
          <p:cNvPr id="31" name="object 31"/>
          <p:cNvSpPr/>
          <p:nvPr/>
        </p:nvSpPr>
        <p:spPr>
          <a:xfrm>
            <a:off x="4832435" y="3596978"/>
            <a:ext cx="540917" cy="113791"/>
          </a:xfrm>
          <a:prstGeom prst="rect">
            <a:avLst/>
          </a:prstGeom>
          <a:blipFill>
            <a:blip r:embed="rId21" cstate="print"/>
            <a:stretch>
              <a:fillRect/>
            </a:stretch>
          </a:blipFill>
        </p:spPr>
        <p:txBody>
          <a:bodyPr wrap="square" lIns="0" tIns="0" rIns="0" bIns="0" rtlCol="0"/>
          <a:lstStyle/>
          <a:p>
            <a:endParaRPr sz="2400"/>
          </a:p>
        </p:txBody>
      </p:sp>
      <p:sp>
        <p:nvSpPr>
          <p:cNvPr id="32" name="object 32"/>
          <p:cNvSpPr txBox="1"/>
          <p:nvPr/>
        </p:nvSpPr>
        <p:spPr>
          <a:xfrm>
            <a:off x="4758604" y="1990682"/>
            <a:ext cx="514773"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10</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33" name="object 33"/>
          <p:cNvSpPr/>
          <p:nvPr/>
        </p:nvSpPr>
        <p:spPr>
          <a:xfrm>
            <a:off x="4391153" y="2137663"/>
            <a:ext cx="1284223" cy="2068576"/>
          </a:xfrm>
          <a:prstGeom prst="rect">
            <a:avLst/>
          </a:prstGeom>
          <a:blipFill>
            <a:blip r:embed="rId22" cstate="print"/>
            <a:stretch>
              <a:fillRect/>
            </a:stretch>
          </a:blipFill>
        </p:spPr>
        <p:txBody>
          <a:bodyPr wrap="square" lIns="0" tIns="0" rIns="0" bIns="0" rtlCol="0"/>
          <a:lstStyle/>
          <a:p>
            <a:endParaRPr sz="2400"/>
          </a:p>
        </p:txBody>
      </p:sp>
      <p:sp>
        <p:nvSpPr>
          <p:cNvPr id="34" name="object 34"/>
          <p:cNvSpPr/>
          <p:nvPr/>
        </p:nvSpPr>
        <p:spPr>
          <a:xfrm>
            <a:off x="4917439" y="2930143"/>
            <a:ext cx="296671" cy="331216"/>
          </a:xfrm>
          <a:prstGeom prst="rect">
            <a:avLst/>
          </a:prstGeom>
          <a:blipFill>
            <a:blip r:embed="rId23" cstate="print"/>
            <a:stretch>
              <a:fillRect/>
            </a:stretch>
          </a:blipFill>
        </p:spPr>
        <p:txBody>
          <a:bodyPr wrap="square" lIns="0" tIns="0" rIns="0" bIns="0" rtlCol="0"/>
          <a:lstStyle/>
          <a:p>
            <a:endParaRPr sz="2400"/>
          </a:p>
        </p:txBody>
      </p:sp>
      <p:sp>
        <p:nvSpPr>
          <p:cNvPr id="35" name="object 35"/>
          <p:cNvSpPr/>
          <p:nvPr/>
        </p:nvSpPr>
        <p:spPr>
          <a:xfrm>
            <a:off x="8534401" y="3846576"/>
            <a:ext cx="1359407" cy="1999488"/>
          </a:xfrm>
          <a:prstGeom prst="rect">
            <a:avLst/>
          </a:prstGeom>
          <a:blipFill>
            <a:blip r:embed="rId24" cstate="print"/>
            <a:stretch>
              <a:fillRect/>
            </a:stretch>
          </a:blipFill>
        </p:spPr>
        <p:txBody>
          <a:bodyPr wrap="square" lIns="0" tIns="0" rIns="0" bIns="0" rtlCol="0"/>
          <a:lstStyle/>
          <a:p>
            <a:endParaRPr sz="2400"/>
          </a:p>
        </p:txBody>
      </p:sp>
      <p:sp>
        <p:nvSpPr>
          <p:cNvPr id="36" name="object 36"/>
          <p:cNvSpPr/>
          <p:nvPr/>
        </p:nvSpPr>
        <p:spPr>
          <a:xfrm>
            <a:off x="2521711" y="4183888"/>
            <a:ext cx="1633727" cy="1458976"/>
          </a:xfrm>
          <a:prstGeom prst="rect">
            <a:avLst/>
          </a:prstGeom>
          <a:blipFill>
            <a:blip r:embed="rId25" cstate="print"/>
            <a:stretch>
              <a:fillRect/>
            </a:stretch>
          </a:blipFill>
        </p:spPr>
        <p:txBody>
          <a:bodyPr wrap="square" lIns="0" tIns="0" rIns="0" bIns="0" rtlCol="0"/>
          <a:lstStyle/>
          <a:p>
            <a:endParaRPr sz="2400"/>
          </a:p>
        </p:txBody>
      </p:sp>
      <p:sp>
        <p:nvSpPr>
          <p:cNvPr id="37" name="object 37"/>
          <p:cNvSpPr/>
          <p:nvPr/>
        </p:nvSpPr>
        <p:spPr>
          <a:xfrm>
            <a:off x="8832258" y="5641645"/>
            <a:ext cx="819301" cy="113791"/>
          </a:xfrm>
          <a:prstGeom prst="rect">
            <a:avLst/>
          </a:prstGeom>
          <a:blipFill>
            <a:blip r:embed="rId26" cstate="print"/>
            <a:stretch>
              <a:fillRect/>
            </a:stretch>
          </a:blipFill>
        </p:spPr>
        <p:txBody>
          <a:bodyPr wrap="square" lIns="0" tIns="0" rIns="0" bIns="0" rtlCol="0"/>
          <a:lstStyle/>
          <a:p>
            <a:endParaRPr sz="2400"/>
          </a:p>
        </p:txBody>
      </p:sp>
      <p:sp>
        <p:nvSpPr>
          <p:cNvPr id="38" name="object 38"/>
          <p:cNvSpPr/>
          <p:nvPr/>
        </p:nvSpPr>
        <p:spPr>
          <a:xfrm>
            <a:off x="3131651" y="5631485"/>
            <a:ext cx="473659" cy="113791"/>
          </a:xfrm>
          <a:prstGeom prst="rect">
            <a:avLst/>
          </a:prstGeom>
          <a:blipFill>
            <a:blip r:embed="rId27" cstate="print"/>
            <a:stretch>
              <a:fillRect/>
            </a:stretch>
          </a:blipFill>
        </p:spPr>
        <p:txBody>
          <a:bodyPr wrap="square" lIns="0" tIns="0" rIns="0" bIns="0" rtlCol="0"/>
          <a:lstStyle/>
          <a:p>
            <a:endParaRPr sz="2400"/>
          </a:p>
        </p:txBody>
      </p:sp>
      <p:sp>
        <p:nvSpPr>
          <p:cNvPr id="39" name="object 39"/>
          <p:cNvSpPr txBox="1"/>
          <p:nvPr/>
        </p:nvSpPr>
        <p:spPr>
          <a:xfrm>
            <a:off x="2989241" y="4096174"/>
            <a:ext cx="614679"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100</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40" name="object 40"/>
          <p:cNvSpPr txBox="1"/>
          <p:nvPr/>
        </p:nvSpPr>
        <p:spPr>
          <a:xfrm>
            <a:off x="9040875" y="3962907"/>
            <a:ext cx="414867"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7</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
        <p:nvSpPr>
          <p:cNvPr id="41" name="object 41"/>
          <p:cNvSpPr/>
          <p:nvPr/>
        </p:nvSpPr>
        <p:spPr>
          <a:xfrm>
            <a:off x="10322559" y="4259073"/>
            <a:ext cx="1424432" cy="1446783"/>
          </a:xfrm>
          <a:prstGeom prst="rect">
            <a:avLst/>
          </a:prstGeom>
          <a:blipFill>
            <a:blip r:embed="rId28" cstate="print"/>
            <a:stretch>
              <a:fillRect/>
            </a:stretch>
          </a:blipFill>
        </p:spPr>
        <p:txBody>
          <a:bodyPr wrap="square" lIns="0" tIns="0" rIns="0" bIns="0" rtlCol="0"/>
          <a:lstStyle/>
          <a:p>
            <a:endParaRPr sz="2400"/>
          </a:p>
        </p:txBody>
      </p:sp>
      <p:sp>
        <p:nvSpPr>
          <p:cNvPr id="42" name="object 42"/>
          <p:cNvSpPr/>
          <p:nvPr/>
        </p:nvSpPr>
        <p:spPr>
          <a:xfrm>
            <a:off x="10749619" y="5629046"/>
            <a:ext cx="559375" cy="113791"/>
          </a:xfrm>
          <a:prstGeom prst="rect">
            <a:avLst/>
          </a:prstGeom>
          <a:blipFill>
            <a:blip r:embed="rId29" cstate="print"/>
            <a:stretch>
              <a:fillRect/>
            </a:stretch>
          </a:blipFill>
        </p:spPr>
        <p:txBody>
          <a:bodyPr wrap="square" lIns="0" tIns="0" rIns="0" bIns="0" rtlCol="0"/>
          <a:lstStyle/>
          <a:p>
            <a:endParaRPr sz="2400"/>
          </a:p>
        </p:txBody>
      </p:sp>
      <p:sp>
        <p:nvSpPr>
          <p:cNvPr id="43" name="object 43"/>
          <p:cNvSpPr txBox="1"/>
          <p:nvPr/>
        </p:nvSpPr>
        <p:spPr>
          <a:xfrm>
            <a:off x="10847831" y="3962907"/>
            <a:ext cx="514773" cy="233397"/>
          </a:xfrm>
          <a:prstGeom prst="rect">
            <a:avLst/>
          </a:prstGeom>
        </p:spPr>
        <p:txBody>
          <a:bodyPr vert="horz" wrap="square" lIns="0" tIns="17780" rIns="0" bIns="0" rtlCol="0">
            <a:spAutoFit/>
          </a:bodyPr>
          <a:lstStyle/>
          <a:p>
            <a:pPr marL="16933">
              <a:spcBef>
                <a:spcPts val="140"/>
              </a:spcBef>
            </a:pPr>
            <a:r>
              <a:rPr sz="1400" b="1" dirty="0">
                <a:solidFill>
                  <a:srgbClr val="E8396C"/>
                </a:solidFill>
                <a:latin typeface="Arial"/>
                <a:cs typeface="Arial"/>
              </a:rPr>
              <a:t>15</a:t>
            </a:r>
            <a:r>
              <a:rPr sz="1400" b="1" spc="27" dirty="0">
                <a:solidFill>
                  <a:srgbClr val="E8396C"/>
                </a:solidFill>
                <a:latin typeface="Arial"/>
                <a:cs typeface="Arial"/>
              </a:rPr>
              <a:t>M</a:t>
            </a:r>
            <a:r>
              <a:rPr sz="1400" b="1" dirty="0">
                <a:solidFill>
                  <a:srgbClr val="E8396C"/>
                </a:solidFill>
                <a:latin typeface="Arial"/>
                <a:cs typeface="Arial"/>
              </a:rPr>
              <a:t>N</a:t>
            </a:r>
            <a:endParaRPr sz="1400">
              <a:latin typeface="Arial"/>
              <a:cs typeface="Arial"/>
            </a:endParaRPr>
          </a:p>
        </p:txBody>
      </p:sp>
    </p:spTree>
    <p:extLst>
      <p:ext uri="{BB962C8B-B14F-4D97-AF65-F5344CB8AC3E}">
        <p14:creationId xmlns:p14="http://schemas.microsoft.com/office/powerpoint/2010/main" val="37522633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9217" y="348657"/>
            <a:ext cx="6601121" cy="585216"/>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839216" y="902987"/>
            <a:ext cx="4956048" cy="520597"/>
          </a:xfrm>
          <a:prstGeom prst="rect">
            <a:avLst/>
          </a:prstGeom>
          <a:blipFill>
            <a:blip r:embed="rId3" cstate="print"/>
            <a:stretch>
              <a:fillRect/>
            </a:stretch>
          </a:blipFill>
        </p:spPr>
        <p:txBody>
          <a:bodyPr wrap="square" lIns="0" tIns="0" rIns="0" bIns="0" rtlCol="0"/>
          <a:lstStyle/>
          <a:p>
            <a:endParaRPr sz="2400"/>
          </a:p>
        </p:txBody>
      </p:sp>
      <p:sp>
        <p:nvSpPr>
          <p:cNvPr id="4" name="object 4"/>
          <p:cNvSpPr/>
          <p:nvPr/>
        </p:nvSpPr>
        <p:spPr>
          <a:xfrm>
            <a:off x="231648" y="2064511"/>
            <a:ext cx="3350768" cy="3872991"/>
          </a:xfrm>
          <a:prstGeom prst="rect">
            <a:avLst/>
          </a:prstGeom>
          <a:blipFill>
            <a:blip r:embed="rId4" cstate="print"/>
            <a:stretch>
              <a:fillRect/>
            </a:stretch>
          </a:blipFill>
        </p:spPr>
        <p:txBody>
          <a:bodyPr wrap="square" lIns="0" tIns="0" rIns="0" bIns="0" rtlCol="0"/>
          <a:lstStyle/>
          <a:p>
            <a:endParaRPr sz="2400"/>
          </a:p>
        </p:txBody>
      </p:sp>
      <p:sp>
        <p:nvSpPr>
          <p:cNvPr id="5" name="object 5"/>
          <p:cNvSpPr/>
          <p:nvPr/>
        </p:nvSpPr>
        <p:spPr>
          <a:xfrm>
            <a:off x="4116831" y="2946401"/>
            <a:ext cx="480060" cy="2416385"/>
          </a:xfrm>
          <a:custGeom>
            <a:avLst/>
            <a:gdLst/>
            <a:ahLst/>
            <a:cxnLst/>
            <a:rect l="l" t="t" r="r" b="b"/>
            <a:pathLst>
              <a:path w="360045" h="1812289">
                <a:moveTo>
                  <a:pt x="359663" y="0"/>
                </a:moveTo>
                <a:lnTo>
                  <a:pt x="0" y="0"/>
                </a:lnTo>
                <a:lnTo>
                  <a:pt x="0" y="1812036"/>
                </a:lnTo>
                <a:lnTo>
                  <a:pt x="359663" y="1812036"/>
                </a:lnTo>
                <a:lnTo>
                  <a:pt x="359663" y="0"/>
                </a:lnTo>
                <a:close/>
              </a:path>
            </a:pathLst>
          </a:custGeom>
          <a:solidFill>
            <a:srgbClr val="E8396C"/>
          </a:solidFill>
        </p:spPr>
        <p:txBody>
          <a:bodyPr wrap="square" lIns="0" tIns="0" rIns="0" bIns="0" rtlCol="0"/>
          <a:lstStyle/>
          <a:p>
            <a:endParaRPr sz="2400"/>
          </a:p>
        </p:txBody>
      </p:sp>
      <p:sp>
        <p:nvSpPr>
          <p:cNvPr id="6" name="object 6"/>
          <p:cNvSpPr/>
          <p:nvPr/>
        </p:nvSpPr>
        <p:spPr>
          <a:xfrm>
            <a:off x="5092193" y="3017519"/>
            <a:ext cx="480060" cy="2345267"/>
          </a:xfrm>
          <a:custGeom>
            <a:avLst/>
            <a:gdLst/>
            <a:ahLst/>
            <a:cxnLst/>
            <a:rect l="l" t="t" r="r" b="b"/>
            <a:pathLst>
              <a:path w="360045" h="1758950">
                <a:moveTo>
                  <a:pt x="359663" y="0"/>
                </a:moveTo>
                <a:lnTo>
                  <a:pt x="0" y="0"/>
                </a:lnTo>
                <a:lnTo>
                  <a:pt x="0" y="1758696"/>
                </a:lnTo>
                <a:lnTo>
                  <a:pt x="359663" y="1758696"/>
                </a:lnTo>
                <a:lnTo>
                  <a:pt x="359663" y="0"/>
                </a:lnTo>
                <a:close/>
              </a:path>
            </a:pathLst>
          </a:custGeom>
          <a:solidFill>
            <a:srgbClr val="E8396C"/>
          </a:solidFill>
        </p:spPr>
        <p:txBody>
          <a:bodyPr wrap="square" lIns="0" tIns="0" rIns="0" bIns="0" rtlCol="0"/>
          <a:lstStyle/>
          <a:p>
            <a:endParaRPr sz="2400"/>
          </a:p>
        </p:txBody>
      </p:sp>
      <p:sp>
        <p:nvSpPr>
          <p:cNvPr id="7" name="object 7"/>
          <p:cNvSpPr/>
          <p:nvPr/>
        </p:nvSpPr>
        <p:spPr>
          <a:xfrm>
            <a:off x="6065521" y="3088639"/>
            <a:ext cx="481753" cy="2274147"/>
          </a:xfrm>
          <a:custGeom>
            <a:avLst/>
            <a:gdLst/>
            <a:ahLst/>
            <a:cxnLst/>
            <a:rect l="l" t="t" r="r" b="b"/>
            <a:pathLst>
              <a:path w="361314" h="1705610">
                <a:moveTo>
                  <a:pt x="361188" y="0"/>
                </a:moveTo>
                <a:lnTo>
                  <a:pt x="0" y="0"/>
                </a:lnTo>
                <a:lnTo>
                  <a:pt x="0" y="1705356"/>
                </a:lnTo>
                <a:lnTo>
                  <a:pt x="361188" y="1705356"/>
                </a:lnTo>
                <a:lnTo>
                  <a:pt x="361188" y="0"/>
                </a:lnTo>
                <a:close/>
              </a:path>
            </a:pathLst>
          </a:custGeom>
          <a:solidFill>
            <a:srgbClr val="E8396C"/>
          </a:solidFill>
        </p:spPr>
        <p:txBody>
          <a:bodyPr wrap="square" lIns="0" tIns="0" rIns="0" bIns="0" rtlCol="0"/>
          <a:lstStyle/>
          <a:p>
            <a:endParaRPr sz="2400"/>
          </a:p>
        </p:txBody>
      </p:sp>
      <p:sp>
        <p:nvSpPr>
          <p:cNvPr id="8" name="object 8"/>
          <p:cNvSpPr/>
          <p:nvPr/>
        </p:nvSpPr>
        <p:spPr>
          <a:xfrm>
            <a:off x="7040879" y="3088639"/>
            <a:ext cx="480060" cy="2274147"/>
          </a:xfrm>
          <a:custGeom>
            <a:avLst/>
            <a:gdLst/>
            <a:ahLst/>
            <a:cxnLst/>
            <a:rect l="l" t="t" r="r" b="b"/>
            <a:pathLst>
              <a:path w="360045" h="1705610">
                <a:moveTo>
                  <a:pt x="359663" y="0"/>
                </a:moveTo>
                <a:lnTo>
                  <a:pt x="0" y="0"/>
                </a:lnTo>
                <a:lnTo>
                  <a:pt x="0" y="1705356"/>
                </a:lnTo>
                <a:lnTo>
                  <a:pt x="359663" y="1705356"/>
                </a:lnTo>
                <a:lnTo>
                  <a:pt x="359663" y="0"/>
                </a:lnTo>
                <a:close/>
              </a:path>
            </a:pathLst>
          </a:custGeom>
          <a:solidFill>
            <a:srgbClr val="E8396C"/>
          </a:solidFill>
        </p:spPr>
        <p:txBody>
          <a:bodyPr wrap="square" lIns="0" tIns="0" rIns="0" bIns="0" rtlCol="0"/>
          <a:lstStyle/>
          <a:p>
            <a:endParaRPr sz="2400"/>
          </a:p>
        </p:txBody>
      </p:sp>
      <p:sp>
        <p:nvSpPr>
          <p:cNvPr id="9" name="object 9"/>
          <p:cNvSpPr/>
          <p:nvPr/>
        </p:nvSpPr>
        <p:spPr>
          <a:xfrm>
            <a:off x="8014208" y="3302000"/>
            <a:ext cx="481753" cy="2060787"/>
          </a:xfrm>
          <a:custGeom>
            <a:avLst/>
            <a:gdLst/>
            <a:ahLst/>
            <a:cxnLst/>
            <a:rect l="l" t="t" r="r" b="b"/>
            <a:pathLst>
              <a:path w="361314" h="1545589">
                <a:moveTo>
                  <a:pt x="361188" y="0"/>
                </a:moveTo>
                <a:lnTo>
                  <a:pt x="0" y="0"/>
                </a:lnTo>
                <a:lnTo>
                  <a:pt x="0" y="1545336"/>
                </a:lnTo>
                <a:lnTo>
                  <a:pt x="361188" y="1545336"/>
                </a:lnTo>
                <a:lnTo>
                  <a:pt x="361188" y="0"/>
                </a:lnTo>
                <a:close/>
              </a:path>
            </a:pathLst>
          </a:custGeom>
          <a:solidFill>
            <a:srgbClr val="E8396C"/>
          </a:solidFill>
        </p:spPr>
        <p:txBody>
          <a:bodyPr wrap="square" lIns="0" tIns="0" rIns="0" bIns="0" rtlCol="0"/>
          <a:lstStyle/>
          <a:p>
            <a:endParaRPr sz="2400"/>
          </a:p>
        </p:txBody>
      </p:sp>
      <p:sp>
        <p:nvSpPr>
          <p:cNvPr id="10" name="object 10"/>
          <p:cNvSpPr/>
          <p:nvPr/>
        </p:nvSpPr>
        <p:spPr>
          <a:xfrm>
            <a:off x="8989569" y="3302000"/>
            <a:ext cx="480060" cy="2060787"/>
          </a:xfrm>
          <a:custGeom>
            <a:avLst/>
            <a:gdLst/>
            <a:ahLst/>
            <a:cxnLst/>
            <a:rect l="l" t="t" r="r" b="b"/>
            <a:pathLst>
              <a:path w="360045" h="1545589">
                <a:moveTo>
                  <a:pt x="359664" y="0"/>
                </a:moveTo>
                <a:lnTo>
                  <a:pt x="0" y="0"/>
                </a:lnTo>
                <a:lnTo>
                  <a:pt x="0" y="1545336"/>
                </a:lnTo>
                <a:lnTo>
                  <a:pt x="359664" y="1545336"/>
                </a:lnTo>
                <a:lnTo>
                  <a:pt x="359664" y="0"/>
                </a:lnTo>
                <a:close/>
              </a:path>
            </a:pathLst>
          </a:custGeom>
          <a:solidFill>
            <a:srgbClr val="E8396C"/>
          </a:solidFill>
        </p:spPr>
        <p:txBody>
          <a:bodyPr wrap="square" lIns="0" tIns="0" rIns="0" bIns="0" rtlCol="0"/>
          <a:lstStyle/>
          <a:p>
            <a:endParaRPr sz="2400"/>
          </a:p>
        </p:txBody>
      </p:sp>
      <p:sp>
        <p:nvSpPr>
          <p:cNvPr id="11" name="object 11"/>
          <p:cNvSpPr/>
          <p:nvPr/>
        </p:nvSpPr>
        <p:spPr>
          <a:xfrm>
            <a:off x="9964927" y="3373119"/>
            <a:ext cx="480060" cy="1989667"/>
          </a:xfrm>
          <a:custGeom>
            <a:avLst/>
            <a:gdLst/>
            <a:ahLst/>
            <a:cxnLst/>
            <a:rect l="l" t="t" r="r" b="b"/>
            <a:pathLst>
              <a:path w="360045" h="1492250">
                <a:moveTo>
                  <a:pt x="359663" y="0"/>
                </a:moveTo>
                <a:lnTo>
                  <a:pt x="0" y="0"/>
                </a:lnTo>
                <a:lnTo>
                  <a:pt x="0" y="1491996"/>
                </a:lnTo>
                <a:lnTo>
                  <a:pt x="359663" y="1491996"/>
                </a:lnTo>
                <a:lnTo>
                  <a:pt x="359663" y="0"/>
                </a:lnTo>
                <a:close/>
              </a:path>
            </a:pathLst>
          </a:custGeom>
          <a:solidFill>
            <a:srgbClr val="E8396C"/>
          </a:solidFill>
        </p:spPr>
        <p:txBody>
          <a:bodyPr wrap="square" lIns="0" tIns="0" rIns="0" bIns="0" rtlCol="0"/>
          <a:lstStyle/>
          <a:p>
            <a:endParaRPr sz="2400"/>
          </a:p>
        </p:txBody>
      </p:sp>
      <p:sp>
        <p:nvSpPr>
          <p:cNvPr id="12" name="object 12"/>
          <p:cNvSpPr/>
          <p:nvPr/>
        </p:nvSpPr>
        <p:spPr>
          <a:xfrm>
            <a:off x="10938257" y="3373119"/>
            <a:ext cx="480060" cy="1989667"/>
          </a:xfrm>
          <a:custGeom>
            <a:avLst/>
            <a:gdLst/>
            <a:ahLst/>
            <a:cxnLst/>
            <a:rect l="l" t="t" r="r" b="b"/>
            <a:pathLst>
              <a:path w="360045" h="1492250">
                <a:moveTo>
                  <a:pt x="359663" y="0"/>
                </a:moveTo>
                <a:lnTo>
                  <a:pt x="0" y="0"/>
                </a:lnTo>
                <a:lnTo>
                  <a:pt x="0" y="1491996"/>
                </a:lnTo>
                <a:lnTo>
                  <a:pt x="359663" y="1491996"/>
                </a:lnTo>
                <a:lnTo>
                  <a:pt x="359663" y="0"/>
                </a:lnTo>
                <a:close/>
              </a:path>
            </a:pathLst>
          </a:custGeom>
          <a:solidFill>
            <a:srgbClr val="E8396C"/>
          </a:solidFill>
        </p:spPr>
        <p:txBody>
          <a:bodyPr wrap="square" lIns="0" tIns="0" rIns="0" bIns="0" rtlCol="0"/>
          <a:lstStyle/>
          <a:p>
            <a:endParaRPr sz="2400"/>
          </a:p>
        </p:txBody>
      </p:sp>
      <p:sp>
        <p:nvSpPr>
          <p:cNvPr id="13" name="object 13"/>
          <p:cNvSpPr/>
          <p:nvPr/>
        </p:nvSpPr>
        <p:spPr>
          <a:xfrm>
            <a:off x="3870961" y="5362447"/>
            <a:ext cx="7795260" cy="0"/>
          </a:xfrm>
          <a:custGeom>
            <a:avLst/>
            <a:gdLst/>
            <a:ahLst/>
            <a:cxnLst/>
            <a:rect l="l" t="t" r="r" b="b"/>
            <a:pathLst>
              <a:path w="5846445">
                <a:moveTo>
                  <a:pt x="0" y="0"/>
                </a:moveTo>
                <a:lnTo>
                  <a:pt x="5846063" y="0"/>
                </a:lnTo>
              </a:path>
            </a:pathLst>
          </a:custGeom>
          <a:ln w="9144">
            <a:solidFill>
              <a:srgbClr val="FBE0E9"/>
            </a:solidFill>
          </a:ln>
        </p:spPr>
        <p:txBody>
          <a:bodyPr wrap="square" lIns="0" tIns="0" rIns="0" bIns="0" rtlCol="0"/>
          <a:lstStyle/>
          <a:p>
            <a:endParaRPr sz="2400"/>
          </a:p>
        </p:txBody>
      </p:sp>
      <p:sp>
        <p:nvSpPr>
          <p:cNvPr id="14" name="object 14"/>
          <p:cNvSpPr txBox="1"/>
          <p:nvPr/>
        </p:nvSpPr>
        <p:spPr>
          <a:xfrm>
            <a:off x="4116831" y="2611119"/>
            <a:ext cx="480060" cy="259901"/>
          </a:xfrm>
          <a:prstGeom prst="rect">
            <a:avLst/>
          </a:prstGeom>
          <a:solidFill>
            <a:srgbClr val="E8396C"/>
          </a:solidFill>
        </p:spPr>
        <p:txBody>
          <a:bodyPr vert="horz" wrap="square" lIns="0" tIns="13547" rIns="0" bIns="0" rtlCol="0">
            <a:spAutoFit/>
          </a:bodyPr>
          <a:lstStyle/>
          <a:p>
            <a:pPr marL="36406">
              <a:spcBef>
                <a:spcPts val="107"/>
              </a:spcBef>
            </a:pPr>
            <a:r>
              <a:rPr sz="1600" spc="-7" dirty="0">
                <a:solidFill>
                  <a:srgbClr val="FFFFFF"/>
                </a:solidFill>
                <a:latin typeface="Arial"/>
                <a:cs typeface="Arial"/>
              </a:rPr>
              <a:t>34%</a:t>
            </a:r>
            <a:endParaRPr sz="1600">
              <a:latin typeface="Arial"/>
              <a:cs typeface="Arial"/>
            </a:endParaRPr>
          </a:p>
        </p:txBody>
      </p:sp>
      <p:sp>
        <p:nvSpPr>
          <p:cNvPr id="15" name="object 15"/>
          <p:cNvSpPr txBox="1"/>
          <p:nvPr/>
        </p:nvSpPr>
        <p:spPr>
          <a:xfrm>
            <a:off x="5092193" y="2682239"/>
            <a:ext cx="480060" cy="259901"/>
          </a:xfrm>
          <a:prstGeom prst="rect">
            <a:avLst/>
          </a:prstGeom>
          <a:solidFill>
            <a:srgbClr val="E8396C"/>
          </a:solidFill>
        </p:spPr>
        <p:txBody>
          <a:bodyPr vert="horz" wrap="square" lIns="0" tIns="13547" rIns="0" bIns="0" rtlCol="0">
            <a:spAutoFit/>
          </a:bodyPr>
          <a:lstStyle/>
          <a:p>
            <a:pPr marL="35559">
              <a:spcBef>
                <a:spcPts val="107"/>
              </a:spcBef>
            </a:pPr>
            <a:r>
              <a:rPr sz="1600" spc="-7" dirty="0">
                <a:solidFill>
                  <a:srgbClr val="FFFFFF"/>
                </a:solidFill>
                <a:latin typeface="Arial"/>
                <a:cs typeface="Arial"/>
              </a:rPr>
              <a:t>33%</a:t>
            </a:r>
            <a:endParaRPr sz="1600">
              <a:latin typeface="Arial"/>
              <a:cs typeface="Arial"/>
            </a:endParaRPr>
          </a:p>
        </p:txBody>
      </p:sp>
      <p:sp>
        <p:nvSpPr>
          <p:cNvPr id="16" name="object 16"/>
          <p:cNvSpPr txBox="1"/>
          <p:nvPr/>
        </p:nvSpPr>
        <p:spPr>
          <a:xfrm>
            <a:off x="6065521" y="2753360"/>
            <a:ext cx="481753" cy="259901"/>
          </a:xfrm>
          <a:prstGeom prst="rect">
            <a:avLst/>
          </a:prstGeom>
          <a:solidFill>
            <a:srgbClr val="E8396C"/>
          </a:solidFill>
        </p:spPr>
        <p:txBody>
          <a:bodyPr vert="horz" wrap="square" lIns="0" tIns="13547" rIns="0" bIns="0" rtlCol="0">
            <a:spAutoFit/>
          </a:bodyPr>
          <a:lstStyle/>
          <a:p>
            <a:pPr marL="36406">
              <a:spcBef>
                <a:spcPts val="107"/>
              </a:spcBef>
            </a:pPr>
            <a:r>
              <a:rPr sz="1600" spc="-7" dirty="0">
                <a:solidFill>
                  <a:srgbClr val="FFFFFF"/>
                </a:solidFill>
                <a:latin typeface="Arial"/>
                <a:cs typeface="Arial"/>
              </a:rPr>
              <a:t>32%</a:t>
            </a:r>
            <a:endParaRPr sz="1600">
              <a:latin typeface="Arial"/>
              <a:cs typeface="Arial"/>
            </a:endParaRPr>
          </a:p>
        </p:txBody>
      </p:sp>
      <p:sp>
        <p:nvSpPr>
          <p:cNvPr id="17" name="object 17"/>
          <p:cNvSpPr txBox="1"/>
          <p:nvPr/>
        </p:nvSpPr>
        <p:spPr>
          <a:xfrm>
            <a:off x="7040879" y="2753360"/>
            <a:ext cx="480060" cy="259901"/>
          </a:xfrm>
          <a:prstGeom prst="rect">
            <a:avLst/>
          </a:prstGeom>
          <a:solidFill>
            <a:srgbClr val="E8396C"/>
          </a:solidFill>
        </p:spPr>
        <p:txBody>
          <a:bodyPr vert="horz" wrap="square" lIns="0" tIns="13547" rIns="0" bIns="0" rtlCol="0">
            <a:spAutoFit/>
          </a:bodyPr>
          <a:lstStyle/>
          <a:p>
            <a:pPr marL="36406">
              <a:spcBef>
                <a:spcPts val="107"/>
              </a:spcBef>
            </a:pPr>
            <a:r>
              <a:rPr sz="1600" spc="-7" dirty="0">
                <a:solidFill>
                  <a:srgbClr val="FFFFFF"/>
                </a:solidFill>
                <a:latin typeface="Arial"/>
                <a:cs typeface="Arial"/>
              </a:rPr>
              <a:t>32%</a:t>
            </a:r>
            <a:endParaRPr sz="1600">
              <a:latin typeface="Arial"/>
              <a:cs typeface="Arial"/>
            </a:endParaRPr>
          </a:p>
        </p:txBody>
      </p:sp>
      <p:sp>
        <p:nvSpPr>
          <p:cNvPr id="18" name="object 18"/>
          <p:cNvSpPr txBox="1"/>
          <p:nvPr/>
        </p:nvSpPr>
        <p:spPr>
          <a:xfrm>
            <a:off x="8014208" y="2973070"/>
            <a:ext cx="481753" cy="253916"/>
          </a:xfrm>
          <a:prstGeom prst="rect">
            <a:avLst/>
          </a:prstGeom>
          <a:solidFill>
            <a:srgbClr val="E8396C"/>
          </a:solidFill>
        </p:spPr>
        <p:txBody>
          <a:bodyPr vert="horz" wrap="square" lIns="0" tIns="7620" rIns="0" bIns="0" rtlCol="0">
            <a:spAutoFit/>
          </a:bodyPr>
          <a:lstStyle/>
          <a:p>
            <a:pPr marL="37252">
              <a:spcBef>
                <a:spcPts val="60"/>
              </a:spcBef>
            </a:pPr>
            <a:r>
              <a:rPr sz="1600" spc="-7" dirty="0">
                <a:solidFill>
                  <a:srgbClr val="FFFFFF"/>
                </a:solidFill>
                <a:latin typeface="Arial"/>
                <a:cs typeface="Arial"/>
              </a:rPr>
              <a:t>29%</a:t>
            </a:r>
            <a:endParaRPr sz="1600">
              <a:latin typeface="Arial"/>
              <a:cs typeface="Arial"/>
            </a:endParaRPr>
          </a:p>
        </p:txBody>
      </p:sp>
      <p:sp>
        <p:nvSpPr>
          <p:cNvPr id="19" name="object 19"/>
          <p:cNvSpPr txBox="1"/>
          <p:nvPr/>
        </p:nvSpPr>
        <p:spPr>
          <a:xfrm>
            <a:off x="8989569" y="2973070"/>
            <a:ext cx="480060" cy="253916"/>
          </a:xfrm>
          <a:prstGeom prst="rect">
            <a:avLst/>
          </a:prstGeom>
          <a:solidFill>
            <a:srgbClr val="E8396C"/>
          </a:solidFill>
        </p:spPr>
        <p:txBody>
          <a:bodyPr vert="horz" wrap="square" lIns="0" tIns="7620" rIns="0" bIns="0" rtlCol="0">
            <a:spAutoFit/>
          </a:bodyPr>
          <a:lstStyle/>
          <a:p>
            <a:pPr marL="36406">
              <a:spcBef>
                <a:spcPts val="60"/>
              </a:spcBef>
            </a:pPr>
            <a:r>
              <a:rPr sz="1600" spc="-7" dirty="0">
                <a:solidFill>
                  <a:srgbClr val="FFFFFF"/>
                </a:solidFill>
                <a:latin typeface="Arial"/>
                <a:cs typeface="Arial"/>
              </a:rPr>
              <a:t>29%</a:t>
            </a:r>
            <a:endParaRPr sz="1600">
              <a:latin typeface="Arial"/>
              <a:cs typeface="Arial"/>
            </a:endParaRPr>
          </a:p>
        </p:txBody>
      </p:sp>
      <p:sp>
        <p:nvSpPr>
          <p:cNvPr id="20" name="object 20"/>
          <p:cNvSpPr txBox="1"/>
          <p:nvPr/>
        </p:nvSpPr>
        <p:spPr>
          <a:xfrm>
            <a:off x="9964927" y="3044190"/>
            <a:ext cx="480060" cy="253916"/>
          </a:xfrm>
          <a:prstGeom prst="rect">
            <a:avLst/>
          </a:prstGeom>
          <a:solidFill>
            <a:srgbClr val="E8396C"/>
          </a:solidFill>
        </p:spPr>
        <p:txBody>
          <a:bodyPr vert="horz" wrap="square" lIns="0" tIns="7620" rIns="0" bIns="0" rtlCol="0">
            <a:spAutoFit/>
          </a:bodyPr>
          <a:lstStyle/>
          <a:p>
            <a:pPr marL="35559">
              <a:spcBef>
                <a:spcPts val="60"/>
              </a:spcBef>
            </a:pPr>
            <a:r>
              <a:rPr sz="1600" spc="-7" dirty="0">
                <a:solidFill>
                  <a:srgbClr val="FFFFFF"/>
                </a:solidFill>
                <a:latin typeface="Arial"/>
                <a:cs typeface="Arial"/>
              </a:rPr>
              <a:t>28%</a:t>
            </a:r>
            <a:endParaRPr sz="1600">
              <a:latin typeface="Arial"/>
              <a:cs typeface="Arial"/>
            </a:endParaRPr>
          </a:p>
        </p:txBody>
      </p:sp>
      <p:sp>
        <p:nvSpPr>
          <p:cNvPr id="21" name="object 21"/>
          <p:cNvSpPr txBox="1"/>
          <p:nvPr/>
        </p:nvSpPr>
        <p:spPr>
          <a:xfrm>
            <a:off x="10938257" y="3044190"/>
            <a:ext cx="480060" cy="253916"/>
          </a:xfrm>
          <a:prstGeom prst="rect">
            <a:avLst/>
          </a:prstGeom>
          <a:solidFill>
            <a:srgbClr val="E8396C"/>
          </a:solidFill>
        </p:spPr>
        <p:txBody>
          <a:bodyPr vert="horz" wrap="square" lIns="0" tIns="7620" rIns="0" bIns="0" rtlCol="0">
            <a:spAutoFit/>
          </a:bodyPr>
          <a:lstStyle/>
          <a:p>
            <a:pPr marL="37252">
              <a:spcBef>
                <a:spcPts val="60"/>
              </a:spcBef>
            </a:pPr>
            <a:r>
              <a:rPr sz="1600" spc="-7" dirty="0">
                <a:solidFill>
                  <a:srgbClr val="FFFFFF"/>
                </a:solidFill>
                <a:latin typeface="Arial"/>
                <a:cs typeface="Arial"/>
              </a:rPr>
              <a:t>28%</a:t>
            </a:r>
            <a:endParaRPr sz="1600">
              <a:latin typeface="Arial"/>
              <a:cs typeface="Arial"/>
            </a:endParaRPr>
          </a:p>
        </p:txBody>
      </p:sp>
      <p:sp>
        <p:nvSpPr>
          <p:cNvPr id="22" name="object 22"/>
          <p:cNvSpPr txBox="1"/>
          <p:nvPr/>
        </p:nvSpPr>
        <p:spPr>
          <a:xfrm>
            <a:off x="3879257" y="5424762"/>
            <a:ext cx="1843193" cy="201764"/>
          </a:xfrm>
          <a:prstGeom prst="rect">
            <a:avLst/>
          </a:prstGeom>
        </p:spPr>
        <p:txBody>
          <a:bodyPr vert="horz" wrap="square" lIns="0" tIns="16933" rIns="0" bIns="0" rtlCol="0">
            <a:spAutoFit/>
          </a:bodyPr>
          <a:lstStyle/>
          <a:p>
            <a:pPr marL="16933">
              <a:spcBef>
                <a:spcPts val="133"/>
              </a:spcBef>
            </a:pPr>
            <a:r>
              <a:rPr sz="1200" spc="-7" dirty="0">
                <a:solidFill>
                  <a:srgbClr val="3C4245"/>
                </a:solidFill>
                <a:latin typeface="Arial"/>
                <a:cs typeface="Arial"/>
              </a:rPr>
              <a:t>Unlocking PC Access</a:t>
            </a:r>
            <a:r>
              <a:rPr sz="1200" spc="87" dirty="0">
                <a:solidFill>
                  <a:srgbClr val="3C4245"/>
                </a:solidFill>
                <a:latin typeface="Arial"/>
                <a:cs typeface="Arial"/>
              </a:rPr>
              <a:t> </a:t>
            </a:r>
            <a:r>
              <a:rPr sz="1200" spc="-7" dirty="0">
                <a:solidFill>
                  <a:srgbClr val="3C4245"/>
                </a:solidFill>
                <a:latin typeface="Arial"/>
                <a:cs typeface="Arial"/>
              </a:rPr>
              <a:t>car</a:t>
            </a:r>
            <a:endParaRPr sz="1200">
              <a:latin typeface="Arial"/>
              <a:cs typeface="Arial"/>
            </a:endParaRPr>
          </a:p>
        </p:txBody>
      </p:sp>
      <p:sp>
        <p:nvSpPr>
          <p:cNvPr id="23" name="object 23"/>
          <p:cNvSpPr txBox="1"/>
          <p:nvPr/>
        </p:nvSpPr>
        <p:spPr>
          <a:xfrm>
            <a:off x="6099726" y="5599920"/>
            <a:ext cx="2357119" cy="201764"/>
          </a:xfrm>
          <a:prstGeom prst="rect">
            <a:avLst/>
          </a:prstGeom>
        </p:spPr>
        <p:txBody>
          <a:bodyPr vert="horz" wrap="square" lIns="0" tIns="16933" rIns="0" bIns="0" rtlCol="0">
            <a:spAutoFit/>
          </a:bodyPr>
          <a:lstStyle/>
          <a:p>
            <a:pPr marL="16933">
              <a:spcBef>
                <a:spcPts val="133"/>
              </a:spcBef>
              <a:tabLst>
                <a:tab pos="1037987" algn="l"/>
                <a:tab pos="1974377" algn="l"/>
              </a:tabLst>
            </a:pPr>
            <a:r>
              <a:rPr sz="1200" spc="-7" dirty="0">
                <a:solidFill>
                  <a:srgbClr val="3C4245"/>
                </a:solidFill>
                <a:latin typeface="Arial"/>
                <a:cs typeface="Arial"/>
              </a:rPr>
              <a:t>home	time	office</a:t>
            </a:r>
            <a:endParaRPr sz="1200">
              <a:latin typeface="Arial"/>
              <a:cs typeface="Arial"/>
            </a:endParaRPr>
          </a:p>
        </p:txBody>
      </p:sp>
      <p:sp>
        <p:nvSpPr>
          <p:cNvPr id="24" name="object 24"/>
          <p:cNvSpPr txBox="1"/>
          <p:nvPr/>
        </p:nvSpPr>
        <p:spPr>
          <a:xfrm>
            <a:off x="5917353" y="5424761"/>
            <a:ext cx="4702387" cy="201764"/>
          </a:xfrm>
          <a:prstGeom prst="rect">
            <a:avLst/>
          </a:prstGeom>
        </p:spPr>
        <p:txBody>
          <a:bodyPr vert="horz" wrap="square" lIns="0" tIns="16933" rIns="0" bIns="0" rtlCol="0">
            <a:spAutoFit/>
          </a:bodyPr>
          <a:lstStyle/>
          <a:p>
            <a:pPr marL="16933">
              <a:spcBef>
                <a:spcPts val="133"/>
              </a:spcBef>
              <a:tabLst>
                <a:tab pos="3118195" algn="l"/>
                <a:tab pos="3889489" algn="l"/>
              </a:tabLst>
            </a:pPr>
            <a:r>
              <a:rPr sz="1200" spc="-7" dirty="0">
                <a:solidFill>
                  <a:srgbClr val="3C4245"/>
                </a:solidFill>
                <a:latin typeface="Arial"/>
                <a:cs typeface="Arial"/>
              </a:rPr>
              <a:t>Access the    Register work </a:t>
            </a:r>
            <a:r>
              <a:rPr sz="1200" spc="272" dirty="0">
                <a:solidFill>
                  <a:srgbClr val="3C4245"/>
                </a:solidFill>
                <a:latin typeface="Arial"/>
                <a:cs typeface="Arial"/>
              </a:rPr>
              <a:t> </a:t>
            </a:r>
            <a:r>
              <a:rPr sz="1200" spc="-7" dirty="0">
                <a:solidFill>
                  <a:srgbClr val="3C4245"/>
                </a:solidFill>
                <a:latin typeface="Arial"/>
                <a:cs typeface="Arial"/>
              </a:rPr>
              <a:t>Access</a:t>
            </a:r>
            <a:r>
              <a:rPr sz="1200" spc="20" dirty="0">
                <a:solidFill>
                  <a:srgbClr val="3C4245"/>
                </a:solidFill>
                <a:latin typeface="Arial"/>
                <a:cs typeface="Arial"/>
              </a:rPr>
              <a:t> </a:t>
            </a:r>
            <a:r>
              <a:rPr sz="1200" spc="-7" dirty="0">
                <a:solidFill>
                  <a:srgbClr val="3C4245"/>
                </a:solidFill>
                <a:latin typeface="Arial"/>
                <a:cs typeface="Arial"/>
              </a:rPr>
              <a:t>the	Verify	Personalize</a:t>
            </a:r>
            <a:endParaRPr sz="1200">
              <a:latin typeface="Arial"/>
              <a:cs typeface="Arial"/>
            </a:endParaRPr>
          </a:p>
        </p:txBody>
      </p:sp>
      <p:sp>
        <p:nvSpPr>
          <p:cNvPr id="25" name="object 25"/>
          <p:cNvSpPr txBox="1"/>
          <p:nvPr/>
        </p:nvSpPr>
        <p:spPr>
          <a:xfrm>
            <a:off x="8803131" y="5599921"/>
            <a:ext cx="1809327" cy="388995"/>
          </a:xfrm>
          <a:prstGeom prst="rect">
            <a:avLst/>
          </a:prstGeom>
        </p:spPr>
        <p:txBody>
          <a:bodyPr vert="horz" wrap="square" lIns="0" tIns="29633" rIns="0" bIns="0" rtlCol="0">
            <a:spAutoFit/>
          </a:bodyPr>
          <a:lstStyle/>
          <a:p>
            <a:pPr marL="321725" marR="6773" indent="-305639">
              <a:lnSpc>
                <a:spcPts val="1373"/>
              </a:lnSpc>
              <a:spcBef>
                <a:spcPts val="233"/>
              </a:spcBef>
              <a:tabLst>
                <a:tab pos="1012588" algn="l"/>
              </a:tabLst>
            </a:pPr>
            <a:r>
              <a:rPr sz="1200" spc="-7" dirty="0">
                <a:solidFill>
                  <a:srgbClr val="3C4245"/>
                </a:solidFill>
                <a:latin typeface="Arial"/>
                <a:cs typeface="Arial"/>
              </a:rPr>
              <a:t>payments</a:t>
            </a:r>
            <a:r>
              <a:rPr sz="1200" dirty="0">
                <a:solidFill>
                  <a:srgbClr val="3C4245"/>
                </a:solidFill>
                <a:latin typeface="Arial"/>
                <a:cs typeface="Arial"/>
              </a:rPr>
              <a:t> in	</a:t>
            </a:r>
            <a:r>
              <a:rPr sz="1200" spc="-7" dirty="0">
                <a:solidFill>
                  <a:srgbClr val="3C4245"/>
                </a:solidFill>
                <a:latin typeface="Arial"/>
                <a:cs typeface="Arial"/>
              </a:rPr>
              <a:t>car</a:t>
            </a:r>
            <a:r>
              <a:rPr sz="1200" spc="-73" dirty="0">
                <a:solidFill>
                  <a:srgbClr val="3C4245"/>
                </a:solidFill>
                <a:latin typeface="Arial"/>
                <a:cs typeface="Arial"/>
              </a:rPr>
              <a:t> </a:t>
            </a:r>
            <a:r>
              <a:rPr sz="1200" spc="-7" dirty="0">
                <a:solidFill>
                  <a:srgbClr val="3C4245"/>
                </a:solidFill>
                <a:latin typeface="Arial"/>
                <a:cs typeface="Arial"/>
              </a:rPr>
              <a:t>settings  car</a:t>
            </a:r>
            <a:endParaRPr sz="1200">
              <a:latin typeface="Arial"/>
              <a:cs typeface="Arial"/>
            </a:endParaRPr>
          </a:p>
        </p:txBody>
      </p:sp>
      <p:sp>
        <p:nvSpPr>
          <p:cNvPr id="26" name="object 26"/>
          <p:cNvSpPr txBox="1"/>
          <p:nvPr/>
        </p:nvSpPr>
        <p:spPr>
          <a:xfrm>
            <a:off x="10833100" y="5424761"/>
            <a:ext cx="695112" cy="568531"/>
          </a:xfrm>
          <a:prstGeom prst="rect">
            <a:avLst/>
          </a:prstGeom>
        </p:spPr>
        <p:txBody>
          <a:bodyPr vert="horz" wrap="square" lIns="0" tIns="29633" rIns="0" bIns="0" rtlCol="0">
            <a:spAutoFit/>
          </a:bodyPr>
          <a:lstStyle/>
          <a:p>
            <a:pPr marL="16086" marR="6773" indent="-1693" algn="ctr">
              <a:lnSpc>
                <a:spcPts val="1373"/>
              </a:lnSpc>
              <a:spcBef>
                <a:spcPts val="233"/>
              </a:spcBef>
            </a:pPr>
            <a:r>
              <a:rPr sz="1200" spc="-7" dirty="0">
                <a:solidFill>
                  <a:srgbClr val="3C4245"/>
                </a:solidFill>
                <a:latin typeface="Arial"/>
                <a:cs typeface="Arial"/>
              </a:rPr>
              <a:t>Making  p</a:t>
            </a:r>
            <a:r>
              <a:rPr sz="1200" spc="-20" dirty="0">
                <a:solidFill>
                  <a:srgbClr val="3C4245"/>
                </a:solidFill>
                <a:latin typeface="Arial"/>
                <a:cs typeface="Arial"/>
              </a:rPr>
              <a:t>a</a:t>
            </a:r>
            <a:r>
              <a:rPr sz="1200" spc="7" dirty="0">
                <a:solidFill>
                  <a:srgbClr val="3C4245"/>
                </a:solidFill>
                <a:latin typeface="Arial"/>
                <a:cs typeface="Arial"/>
              </a:rPr>
              <a:t>y</a:t>
            </a:r>
            <a:r>
              <a:rPr sz="1200" spc="-13" dirty="0">
                <a:solidFill>
                  <a:srgbClr val="3C4245"/>
                </a:solidFill>
                <a:latin typeface="Arial"/>
                <a:cs typeface="Arial"/>
              </a:rPr>
              <a:t>m</a:t>
            </a:r>
            <a:r>
              <a:rPr sz="1200" spc="-7" dirty="0">
                <a:solidFill>
                  <a:srgbClr val="3C4245"/>
                </a:solidFill>
                <a:latin typeface="Arial"/>
                <a:cs typeface="Arial"/>
              </a:rPr>
              <a:t>en</a:t>
            </a:r>
            <a:r>
              <a:rPr sz="1200" dirty="0">
                <a:solidFill>
                  <a:srgbClr val="3C4245"/>
                </a:solidFill>
                <a:latin typeface="Arial"/>
                <a:cs typeface="Arial"/>
              </a:rPr>
              <a:t>ts  from</a:t>
            </a:r>
            <a:r>
              <a:rPr sz="1200" spc="-67" dirty="0">
                <a:solidFill>
                  <a:srgbClr val="3C4245"/>
                </a:solidFill>
                <a:latin typeface="Arial"/>
                <a:cs typeface="Arial"/>
              </a:rPr>
              <a:t> </a:t>
            </a:r>
            <a:r>
              <a:rPr sz="1200" spc="-7" dirty="0">
                <a:solidFill>
                  <a:srgbClr val="3C4245"/>
                </a:solidFill>
                <a:latin typeface="Arial"/>
                <a:cs typeface="Arial"/>
              </a:rPr>
              <a:t>PC</a:t>
            </a:r>
            <a:endParaRPr sz="1200">
              <a:latin typeface="Arial"/>
              <a:cs typeface="Arial"/>
            </a:endParaRPr>
          </a:p>
        </p:txBody>
      </p:sp>
      <p:sp>
        <p:nvSpPr>
          <p:cNvPr id="27" name="object 27"/>
          <p:cNvSpPr/>
          <p:nvPr/>
        </p:nvSpPr>
        <p:spPr>
          <a:xfrm>
            <a:off x="8022336" y="528320"/>
            <a:ext cx="3852672" cy="1609344"/>
          </a:xfrm>
          <a:prstGeom prst="rect">
            <a:avLst/>
          </a:prstGeom>
          <a:blipFill>
            <a:blip r:embed="rId5" cstate="print"/>
            <a:stretch>
              <a:fillRect/>
            </a:stretch>
          </a:blipFill>
        </p:spPr>
        <p:txBody>
          <a:bodyPr wrap="square" lIns="0" tIns="0" rIns="0" bIns="0" rtlCol="0"/>
          <a:lstStyle/>
          <a:p>
            <a:endParaRPr sz="2400"/>
          </a:p>
        </p:txBody>
      </p:sp>
      <p:sp>
        <p:nvSpPr>
          <p:cNvPr id="28" name="object 28"/>
          <p:cNvSpPr/>
          <p:nvPr/>
        </p:nvSpPr>
        <p:spPr>
          <a:xfrm>
            <a:off x="264160" y="6408928"/>
            <a:ext cx="5183632" cy="333245"/>
          </a:xfrm>
          <a:prstGeom prst="rect">
            <a:avLst/>
          </a:prstGeom>
          <a:blipFill>
            <a:blip r:embed="rId6" cstate="print"/>
            <a:stretch>
              <a:fillRect/>
            </a:stretch>
          </a:blipFill>
        </p:spPr>
        <p:txBody>
          <a:bodyPr wrap="square" lIns="0" tIns="0" rIns="0" bIns="0" rtlCol="0"/>
          <a:lstStyle/>
          <a:p>
            <a:endParaRPr sz="2400"/>
          </a:p>
        </p:txBody>
      </p:sp>
      <p:sp>
        <p:nvSpPr>
          <p:cNvPr id="29" name="object 29"/>
          <p:cNvSpPr/>
          <p:nvPr/>
        </p:nvSpPr>
        <p:spPr>
          <a:xfrm>
            <a:off x="321462" y="6344717"/>
            <a:ext cx="6194721" cy="164591"/>
          </a:xfrm>
          <a:prstGeom prst="rect">
            <a:avLst/>
          </a:prstGeom>
          <a:blipFill>
            <a:blip r:embed="rId7"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31681134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51F8DF-12E3-C649-8915-EA816E0063B8}"/>
              </a:ext>
            </a:extLst>
          </p:cNvPr>
          <p:cNvSpPr>
            <a:spLocks noGrp="1"/>
          </p:cNvSpPr>
          <p:nvPr>
            <p:ph idx="1"/>
          </p:nvPr>
        </p:nvSpPr>
        <p:spPr/>
        <p:txBody>
          <a:bodyPr/>
          <a:lstStyle/>
          <a:p>
            <a:endParaRPr lang="en-BE"/>
          </a:p>
        </p:txBody>
      </p:sp>
      <p:sp>
        <p:nvSpPr>
          <p:cNvPr id="2" name="Title 1">
            <a:extLst>
              <a:ext uri="{FF2B5EF4-FFF2-40B4-BE49-F238E27FC236}">
                <a16:creationId xmlns:a16="http://schemas.microsoft.com/office/drawing/2014/main" id="{E45FA3F2-DAC1-AC4F-AA9B-CF1516F19BD6}"/>
              </a:ext>
            </a:extLst>
          </p:cNvPr>
          <p:cNvSpPr>
            <a:spLocks noGrp="1"/>
          </p:cNvSpPr>
          <p:nvPr>
            <p:ph type="title"/>
          </p:nvPr>
        </p:nvSpPr>
        <p:spPr/>
        <p:txBody>
          <a:bodyPr/>
          <a:lstStyle/>
          <a:p>
            <a:endParaRPr lang="en-BE"/>
          </a:p>
        </p:txBody>
      </p:sp>
      <p:pic>
        <p:nvPicPr>
          <p:cNvPr id="788" name="image.png" descr="image.png"/>
          <p:cNvPicPr>
            <a:picLocks/>
          </p:cNvPicPr>
          <p:nvPr/>
        </p:nvPicPr>
        <p:blipFill>
          <a:blip r:embed="rId2"/>
          <a:stretch>
            <a:fillRect/>
          </a:stretch>
        </p:blipFill>
        <p:spPr>
          <a:xfrm>
            <a:off x="3657601" y="1524000"/>
            <a:ext cx="4943475" cy="4895850"/>
          </a:xfrm>
          <a:prstGeom prst="rect">
            <a:avLst/>
          </a:prstGeom>
          <a:ln w="12700">
            <a:miter lim="400000"/>
          </a:ln>
        </p:spPr>
      </p:pic>
    </p:spTree>
    <p:extLst>
      <p:ext uri="{BB962C8B-B14F-4D97-AF65-F5344CB8AC3E}">
        <p14:creationId xmlns:p14="http://schemas.microsoft.com/office/powerpoint/2010/main" val="1803038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B754B87-EBA8-544C-B4FF-56A5B1E4537B}"/>
              </a:ext>
            </a:extLst>
          </p:cNvPr>
          <p:cNvPicPr>
            <a:picLocks noGrp="1" noChangeAspect="1"/>
          </p:cNvPicPr>
          <p:nvPr>
            <p:ph idx="1"/>
          </p:nvPr>
        </p:nvPicPr>
        <p:blipFill>
          <a:blip r:embed="rId2"/>
          <a:stretch>
            <a:fillRect/>
          </a:stretch>
        </p:blipFill>
        <p:spPr>
          <a:xfrm>
            <a:off x="1461368" y="1905001"/>
            <a:ext cx="8058077" cy="3368328"/>
          </a:xfrm>
          <a:prstGeom prst="rect">
            <a:avLst/>
          </a:prstGeom>
        </p:spPr>
      </p:pic>
      <p:sp>
        <p:nvSpPr>
          <p:cNvPr id="3" name="Footer Placeholder 2">
            <a:extLst>
              <a:ext uri="{FF2B5EF4-FFF2-40B4-BE49-F238E27FC236}">
                <a16:creationId xmlns:a16="http://schemas.microsoft.com/office/drawing/2014/main" id="{DB786226-BEC2-3F45-88D4-C551ADC0A830}"/>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68A4C1D1-5102-9242-A7CF-4C03FCC6969E}"/>
              </a:ext>
            </a:extLst>
          </p:cNvPr>
          <p:cNvSpPr>
            <a:spLocks noGrp="1"/>
          </p:cNvSpPr>
          <p:nvPr>
            <p:ph type="sldNum" sz="quarter" idx="12"/>
          </p:nvPr>
        </p:nvSpPr>
        <p:spPr/>
        <p:txBody>
          <a:bodyPr/>
          <a:lstStyle/>
          <a:p>
            <a:fld id="{0A297500-7527-634B-90F4-69D0994C32B4}" type="slidenum">
              <a:rPr lang="nl-NL" smtClean="0"/>
              <a:t>16</a:t>
            </a:fld>
            <a:endParaRPr lang="nl-NL"/>
          </a:p>
        </p:txBody>
      </p:sp>
      <p:sp>
        <p:nvSpPr>
          <p:cNvPr id="5" name="Title 4">
            <a:extLst>
              <a:ext uri="{FF2B5EF4-FFF2-40B4-BE49-F238E27FC236}">
                <a16:creationId xmlns:a16="http://schemas.microsoft.com/office/drawing/2014/main" id="{2694A8A9-6E94-0045-9EA8-84E399158008}"/>
              </a:ext>
            </a:extLst>
          </p:cNvPr>
          <p:cNvSpPr>
            <a:spLocks noGrp="1"/>
          </p:cNvSpPr>
          <p:nvPr>
            <p:ph type="title"/>
          </p:nvPr>
        </p:nvSpPr>
        <p:spPr/>
        <p:txBody>
          <a:bodyPr/>
          <a:lstStyle/>
          <a:p>
            <a:r>
              <a:rPr lang="en-BE" dirty="0"/>
              <a:t>General structure of FP live-scan device</a:t>
            </a:r>
          </a:p>
        </p:txBody>
      </p:sp>
    </p:spTree>
    <p:extLst>
      <p:ext uri="{BB962C8B-B14F-4D97-AF65-F5344CB8AC3E}">
        <p14:creationId xmlns:p14="http://schemas.microsoft.com/office/powerpoint/2010/main" val="2245035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5A0B722-FF2D-8142-BDAA-1225D68FE738}"/>
              </a:ext>
            </a:extLst>
          </p:cNvPr>
          <p:cNvPicPr>
            <a:picLocks noGrp="1" noChangeAspect="1"/>
          </p:cNvPicPr>
          <p:nvPr>
            <p:ph idx="1"/>
          </p:nvPr>
        </p:nvPicPr>
        <p:blipFill>
          <a:blip r:embed="rId2"/>
          <a:stretch>
            <a:fillRect/>
          </a:stretch>
        </p:blipFill>
        <p:spPr>
          <a:xfrm>
            <a:off x="1322191" y="1635307"/>
            <a:ext cx="9200553" cy="4298421"/>
          </a:xfrm>
          <a:prstGeom prst="rect">
            <a:avLst/>
          </a:prstGeom>
        </p:spPr>
      </p:pic>
      <p:sp>
        <p:nvSpPr>
          <p:cNvPr id="3" name="Footer Placeholder 2">
            <a:extLst>
              <a:ext uri="{FF2B5EF4-FFF2-40B4-BE49-F238E27FC236}">
                <a16:creationId xmlns:a16="http://schemas.microsoft.com/office/drawing/2014/main" id="{483AF554-2FBD-5741-B1A5-7A30C193B360}"/>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9B8F023C-9753-8E48-9AD9-8C10DA860848}"/>
              </a:ext>
            </a:extLst>
          </p:cNvPr>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a:extLst>
              <a:ext uri="{FF2B5EF4-FFF2-40B4-BE49-F238E27FC236}">
                <a16:creationId xmlns:a16="http://schemas.microsoft.com/office/drawing/2014/main" id="{7F162CE6-C9A6-8D40-A589-6E6CFC6A3C4F}"/>
              </a:ext>
            </a:extLst>
          </p:cNvPr>
          <p:cNvSpPr>
            <a:spLocks noGrp="1"/>
          </p:cNvSpPr>
          <p:nvPr>
            <p:ph type="title"/>
          </p:nvPr>
        </p:nvSpPr>
        <p:spPr/>
        <p:txBody>
          <a:bodyPr/>
          <a:lstStyle/>
          <a:p>
            <a:r>
              <a:rPr lang="en-BE" dirty="0"/>
              <a:t>Multi-finger and single-finger acquisition</a:t>
            </a:r>
          </a:p>
        </p:txBody>
      </p:sp>
    </p:spTree>
    <p:extLst>
      <p:ext uri="{BB962C8B-B14F-4D97-AF65-F5344CB8AC3E}">
        <p14:creationId xmlns:p14="http://schemas.microsoft.com/office/powerpoint/2010/main" val="2691866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4EA0D66-3786-2E42-820F-5072C074FF64}"/>
              </a:ext>
            </a:extLst>
          </p:cNvPr>
          <p:cNvSpPr>
            <a:spLocks noGrp="1"/>
          </p:cNvSpPr>
          <p:nvPr>
            <p:ph idx="1"/>
          </p:nvPr>
        </p:nvSpPr>
        <p:spPr/>
        <p:txBody>
          <a:bodyPr/>
          <a:lstStyle/>
          <a:p>
            <a:endParaRPr lang="en-BE"/>
          </a:p>
        </p:txBody>
      </p:sp>
      <p:sp>
        <p:nvSpPr>
          <p:cNvPr id="3" name="Footer Placeholder 2">
            <a:extLst>
              <a:ext uri="{FF2B5EF4-FFF2-40B4-BE49-F238E27FC236}">
                <a16:creationId xmlns:a16="http://schemas.microsoft.com/office/drawing/2014/main" id="{24C60818-E192-9A4F-B71E-F10C74AFC9FE}"/>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18470560-BE15-764F-B8B3-498FFB2099E9}"/>
              </a:ext>
            </a:extLst>
          </p:cNvPr>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a:extLst>
              <a:ext uri="{FF2B5EF4-FFF2-40B4-BE49-F238E27FC236}">
                <a16:creationId xmlns:a16="http://schemas.microsoft.com/office/drawing/2014/main" id="{2010979A-9799-3F40-84CB-0B9EBBEE8059}"/>
              </a:ext>
            </a:extLst>
          </p:cNvPr>
          <p:cNvSpPr>
            <a:spLocks noGrp="1"/>
          </p:cNvSpPr>
          <p:nvPr>
            <p:ph type="title"/>
          </p:nvPr>
        </p:nvSpPr>
        <p:spPr/>
        <p:txBody>
          <a:bodyPr/>
          <a:lstStyle/>
          <a:p>
            <a:r>
              <a:rPr lang="en-BE" dirty="0"/>
              <a:t>Rolled versus dab</a:t>
            </a:r>
          </a:p>
        </p:txBody>
      </p:sp>
      <p:pic>
        <p:nvPicPr>
          <p:cNvPr id="6" name="Picture 5">
            <a:extLst>
              <a:ext uri="{FF2B5EF4-FFF2-40B4-BE49-F238E27FC236}">
                <a16:creationId xmlns:a16="http://schemas.microsoft.com/office/drawing/2014/main" id="{F4760147-23A9-E242-A7F1-D6722757CD54}"/>
              </a:ext>
            </a:extLst>
          </p:cNvPr>
          <p:cNvPicPr>
            <a:picLocks noChangeAspect="1"/>
          </p:cNvPicPr>
          <p:nvPr/>
        </p:nvPicPr>
        <p:blipFill>
          <a:blip r:embed="rId2"/>
          <a:stretch>
            <a:fillRect/>
          </a:stretch>
        </p:blipFill>
        <p:spPr>
          <a:xfrm>
            <a:off x="1589866" y="1457833"/>
            <a:ext cx="8887467" cy="4752167"/>
          </a:xfrm>
          <a:prstGeom prst="rect">
            <a:avLst/>
          </a:prstGeom>
        </p:spPr>
      </p:pic>
    </p:spTree>
    <p:extLst>
      <p:ext uri="{BB962C8B-B14F-4D97-AF65-F5344CB8AC3E}">
        <p14:creationId xmlns:p14="http://schemas.microsoft.com/office/powerpoint/2010/main" val="703467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B2366B-E783-1B44-A9DB-2316C2F5A56B}"/>
              </a:ext>
            </a:extLst>
          </p:cNvPr>
          <p:cNvSpPr>
            <a:spLocks noGrp="1"/>
          </p:cNvSpPr>
          <p:nvPr>
            <p:ph idx="1"/>
          </p:nvPr>
        </p:nvSpPr>
        <p:spPr/>
        <p:txBody>
          <a:bodyPr/>
          <a:lstStyle/>
          <a:p>
            <a:endParaRPr lang="en-BE"/>
          </a:p>
        </p:txBody>
      </p:sp>
      <p:sp>
        <p:nvSpPr>
          <p:cNvPr id="284" name="Sweeping"/>
          <p:cNvSpPr txBox="1">
            <a:spLocks noGrp="1"/>
          </p:cNvSpPr>
          <p:nvPr>
            <p:ph type="title"/>
          </p:nvPr>
        </p:nvSpPr>
        <p:spPr>
          <a:prstGeom prst="rect">
            <a:avLst/>
          </a:prstGeom>
        </p:spPr>
        <p:txBody>
          <a:bodyPr/>
          <a:lstStyle/>
          <a:p>
            <a:r>
              <a:t>Sweeping</a:t>
            </a:r>
          </a:p>
        </p:txBody>
      </p:sp>
      <p:pic>
        <p:nvPicPr>
          <p:cNvPr id="286" name="image.tiff" descr="image.tiff"/>
          <p:cNvPicPr>
            <a:picLocks/>
          </p:cNvPicPr>
          <p:nvPr/>
        </p:nvPicPr>
        <p:blipFill>
          <a:blip r:embed="rId2"/>
          <a:stretch>
            <a:fillRect/>
          </a:stretch>
        </p:blipFill>
        <p:spPr>
          <a:xfrm>
            <a:off x="6816725" y="2060576"/>
            <a:ext cx="3265488" cy="3686175"/>
          </a:xfrm>
          <a:prstGeom prst="rect">
            <a:avLst/>
          </a:prstGeom>
          <a:ln w="12700">
            <a:miter lim="400000"/>
          </a:ln>
        </p:spPr>
      </p:pic>
      <p:pic>
        <p:nvPicPr>
          <p:cNvPr id="287" name="image.pdf" descr="image.pdf"/>
          <p:cNvPicPr>
            <a:picLocks/>
          </p:cNvPicPr>
          <p:nvPr/>
        </p:nvPicPr>
        <p:blipFill>
          <a:blip r:embed="rId3"/>
          <a:stretch>
            <a:fillRect/>
          </a:stretch>
        </p:blipFill>
        <p:spPr>
          <a:xfrm>
            <a:off x="2711450" y="1916113"/>
            <a:ext cx="3024188" cy="2201863"/>
          </a:xfrm>
          <a:prstGeom prst="rect">
            <a:avLst/>
          </a:prstGeom>
          <a:ln w="12700">
            <a:miter lim="400000"/>
          </a:ln>
        </p:spPr>
      </p:pic>
      <p:pic>
        <p:nvPicPr>
          <p:cNvPr id="288" name="image.pdf" descr="image.pdf"/>
          <p:cNvPicPr>
            <a:picLocks/>
          </p:cNvPicPr>
          <p:nvPr/>
        </p:nvPicPr>
        <p:blipFill>
          <a:blip r:embed="rId4"/>
          <a:stretch>
            <a:fillRect/>
          </a:stretch>
        </p:blipFill>
        <p:spPr>
          <a:xfrm>
            <a:off x="2711450" y="4292601"/>
            <a:ext cx="3024188" cy="1647825"/>
          </a:xfrm>
          <a:prstGeom prst="rect">
            <a:avLst/>
          </a:prstGeom>
          <a:ln w="12700">
            <a:miter lim="400000"/>
          </a:ln>
        </p:spPr>
      </p:pic>
      <p:sp>
        <p:nvSpPr>
          <p:cNvPr id="289" name="Atmel Corp."/>
          <p:cNvSpPr txBox="1"/>
          <p:nvPr/>
        </p:nvSpPr>
        <p:spPr>
          <a:xfrm>
            <a:off x="3120454" y="5906944"/>
            <a:ext cx="1064394"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Monotype Sorts"/>
              <a:defRPr sz="1400"/>
            </a:lvl1pPr>
          </a:lstStyle>
          <a:p>
            <a:r>
              <a:t>Atmel Corp.</a:t>
            </a:r>
          </a:p>
        </p:txBody>
      </p:sp>
    </p:spTree>
    <p:extLst>
      <p:ext uri="{BB962C8B-B14F-4D97-AF65-F5344CB8AC3E}">
        <p14:creationId xmlns:p14="http://schemas.microsoft.com/office/powerpoint/2010/main" val="280419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C1471-1684-CA41-904E-1BC746650EF5}"/>
              </a:ext>
            </a:extLst>
          </p:cNvPr>
          <p:cNvSpPr>
            <a:spLocks noGrp="1"/>
          </p:cNvSpPr>
          <p:nvPr>
            <p:ph idx="1"/>
          </p:nvPr>
        </p:nvSpPr>
        <p:spPr/>
        <p:txBody>
          <a:bodyPr/>
          <a:lstStyle/>
          <a:p>
            <a:pPr marL="384175" indent="-342900">
              <a:spcBef>
                <a:spcPts val="500"/>
              </a:spcBef>
              <a:buClr>
                <a:srgbClr val="000000"/>
              </a:buClr>
              <a:buNone/>
            </a:pPr>
            <a:r>
              <a:rPr lang="en-GB" dirty="0">
                <a:solidFill>
                  <a:srgbClr val="FF2600"/>
                </a:solidFill>
                <a:effectLst>
                  <a:outerShdw blurRad="12700" dist="25400" dir="2700000" rotWithShape="0">
                    <a:srgbClr val="CBCBCB"/>
                  </a:outerShdw>
                </a:effectLst>
                <a:uFill>
                  <a:solidFill>
                    <a:srgbClr val="FF2600"/>
                  </a:solidFill>
                </a:uFill>
              </a:rPr>
              <a:t>Biometrics: identifying/authenticating an individual in an automated, reliable and fast way using unique </a:t>
            </a:r>
            <a:r>
              <a:rPr lang="en-GB" u="sng" dirty="0">
                <a:solidFill>
                  <a:srgbClr val="FF2600"/>
                </a:solidFill>
                <a:effectLst>
                  <a:outerShdw blurRad="12700" dist="25400" dir="2700000" rotWithShape="0">
                    <a:srgbClr val="CBCBCB"/>
                  </a:outerShdw>
                </a:effectLst>
                <a:uFill>
                  <a:solidFill>
                    <a:srgbClr val="FF2600"/>
                  </a:solidFill>
                </a:uFill>
              </a:rPr>
              <a:t>physiological</a:t>
            </a:r>
            <a:r>
              <a:rPr lang="en-GB" dirty="0">
                <a:solidFill>
                  <a:srgbClr val="FF2600"/>
                </a:solidFill>
                <a:effectLst>
                  <a:outerShdw blurRad="12700" dist="25400" dir="2700000" rotWithShape="0">
                    <a:srgbClr val="CBCBCB"/>
                  </a:outerShdw>
                </a:effectLst>
                <a:uFill>
                  <a:solidFill>
                    <a:srgbClr val="FF2600"/>
                  </a:solidFill>
                </a:uFill>
              </a:rPr>
              <a:t> or </a:t>
            </a:r>
            <a:r>
              <a:rPr lang="en-GB" u="sng" dirty="0" err="1">
                <a:solidFill>
                  <a:srgbClr val="FF2600"/>
                </a:solidFill>
                <a:effectLst>
                  <a:outerShdw blurRad="12700" dist="25400" dir="2700000" rotWithShape="0">
                    <a:srgbClr val="CBCBCB"/>
                  </a:outerShdw>
                </a:effectLst>
                <a:uFill>
                  <a:solidFill>
                    <a:srgbClr val="FF2600"/>
                  </a:solidFill>
                </a:uFill>
              </a:rPr>
              <a:t>behavioral</a:t>
            </a:r>
            <a:r>
              <a:rPr lang="en-GB" dirty="0">
                <a:solidFill>
                  <a:srgbClr val="FF2600"/>
                </a:solidFill>
                <a:effectLst>
                  <a:outerShdw blurRad="12700" dist="25400" dir="2700000" rotWithShape="0">
                    <a:srgbClr val="CBCBCB"/>
                  </a:outerShdw>
                </a:effectLst>
                <a:uFill>
                  <a:solidFill>
                    <a:srgbClr val="FF2600"/>
                  </a:solidFill>
                </a:uFill>
              </a:rPr>
              <a:t> characteristics</a:t>
            </a:r>
            <a:r>
              <a:rPr lang="en-GB" dirty="0"/>
              <a:t> </a:t>
            </a:r>
          </a:p>
          <a:p>
            <a:pPr marL="384175" indent="-342900">
              <a:spcBef>
                <a:spcPts val="500"/>
              </a:spcBef>
              <a:buClr>
                <a:srgbClr val="000000"/>
              </a:buClr>
              <a:buNone/>
            </a:pPr>
            <a:endParaRPr lang="en-GB" dirty="0"/>
          </a:p>
          <a:p>
            <a:pPr marL="384175" indent="-342900">
              <a:spcBef>
                <a:spcPts val="500"/>
              </a:spcBef>
              <a:buClr>
                <a:srgbClr val="000000"/>
              </a:buClr>
              <a:buNone/>
            </a:pPr>
            <a:r>
              <a:rPr lang="en-GB" b="1" dirty="0"/>
              <a:t>Physiological</a:t>
            </a:r>
            <a:r>
              <a:rPr lang="en-GB" dirty="0"/>
              <a:t>: static  </a:t>
            </a:r>
          </a:p>
          <a:p>
            <a:pPr marL="384175" indent="-342900">
              <a:spcBef>
                <a:spcPts val="500"/>
              </a:spcBef>
              <a:buClr>
                <a:srgbClr val="000000"/>
              </a:buClr>
              <a:buNone/>
            </a:pPr>
            <a:r>
              <a:rPr lang="en-GB" dirty="0"/>
              <a:t>	morphometric (shape): face</a:t>
            </a:r>
          </a:p>
          <a:p>
            <a:pPr marL="384175" indent="-342900">
              <a:spcBef>
                <a:spcPts val="500"/>
              </a:spcBef>
              <a:buClr>
                <a:srgbClr val="000000"/>
              </a:buClr>
              <a:buNone/>
            </a:pPr>
            <a:r>
              <a:rPr lang="en-GB" dirty="0"/>
              <a:t>	biological: DNA</a:t>
            </a:r>
          </a:p>
          <a:p>
            <a:pPr marL="384175" indent="-342900">
              <a:spcBef>
                <a:spcPts val="500"/>
              </a:spcBef>
              <a:buClr>
                <a:srgbClr val="000000"/>
              </a:buClr>
              <a:buNone/>
            </a:pPr>
            <a:r>
              <a:rPr lang="en-GB" b="1" dirty="0" err="1"/>
              <a:t>Behavioral</a:t>
            </a:r>
            <a:r>
              <a:rPr lang="en-GB" dirty="0"/>
              <a:t>: dynamic</a:t>
            </a:r>
          </a:p>
          <a:p>
            <a:pPr marL="384175" indent="-342900">
              <a:spcBef>
                <a:spcPts val="500"/>
              </a:spcBef>
              <a:buClr>
                <a:srgbClr val="000000"/>
              </a:buClr>
              <a:buNone/>
            </a:pPr>
            <a:r>
              <a:rPr lang="en-GB" dirty="0"/>
              <a:t>	the way we walk, speak, write</a:t>
            </a:r>
          </a:p>
          <a:p>
            <a:endParaRPr lang="en-BE" dirty="0"/>
          </a:p>
        </p:txBody>
      </p:sp>
      <p:sp>
        <p:nvSpPr>
          <p:cNvPr id="3" name="Footer Placeholder 2">
            <a:extLst>
              <a:ext uri="{FF2B5EF4-FFF2-40B4-BE49-F238E27FC236}">
                <a16:creationId xmlns:a16="http://schemas.microsoft.com/office/drawing/2014/main" id="{3CEB026E-D5FD-0741-AB88-12C62B61BF4E}"/>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C1B22928-4AC7-3E45-AFFE-371513FE6168}"/>
              </a:ext>
            </a:extLst>
          </p:cNvPr>
          <p:cNvSpPr>
            <a:spLocks noGrp="1"/>
          </p:cNvSpPr>
          <p:nvPr>
            <p:ph type="sldNum" sz="quarter" idx="12"/>
          </p:nvPr>
        </p:nvSpPr>
        <p:spPr/>
        <p:txBody>
          <a:bodyPr/>
          <a:lstStyle/>
          <a:p>
            <a:fld id="{0A297500-7527-634B-90F4-69D0994C32B4}" type="slidenum">
              <a:rPr lang="nl-NL" smtClean="0"/>
              <a:t>2</a:t>
            </a:fld>
            <a:endParaRPr lang="nl-NL"/>
          </a:p>
        </p:txBody>
      </p:sp>
      <p:sp>
        <p:nvSpPr>
          <p:cNvPr id="5" name="Title 4">
            <a:extLst>
              <a:ext uri="{FF2B5EF4-FFF2-40B4-BE49-F238E27FC236}">
                <a16:creationId xmlns:a16="http://schemas.microsoft.com/office/drawing/2014/main" id="{33C7D4DC-9B03-3244-BD15-FE229801630D}"/>
              </a:ext>
            </a:extLst>
          </p:cNvPr>
          <p:cNvSpPr>
            <a:spLocks noGrp="1"/>
          </p:cNvSpPr>
          <p:nvPr>
            <p:ph type="title"/>
          </p:nvPr>
        </p:nvSpPr>
        <p:spPr/>
        <p:txBody>
          <a:bodyPr/>
          <a:lstStyle/>
          <a:p>
            <a:r>
              <a:rPr lang="en-GB" dirty="0"/>
              <a:t>Definition </a:t>
            </a:r>
            <a:endParaRPr lang="en-BE" dirty="0"/>
          </a:p>
        </p:txBody>
      </p:sp>
      <p:pic>
        <p:nvPicPr>
          <p:cNvPr id="6" name="Picture 5">
            <a:extLst>
              <a:ext uri="{FF2B5EF4-FFF2-40B4-BE49-F238E27FC236}">
                <a16:creationId xmlns:a16="http://schemas.microsoft.com/office/drawing/2014/main" id="{D8F6E94A-CB8C-FE4C-B0A1-EC18E0EC83C6}"/>
              </a:ext>
            </a:extLst>
          </p:cNvPr>
          <p:cNvPicPr>
            <a:picLocks noChangeAspect="1"/>
          </p:cNvPicPr>
          <p:nvPr/>
        </p:nvPicPr>
        <p:blipFill>
          <a:blip r:embed="rId2"/>
          <a:stretch>
            <a:fillRect/>
          </a:stretch>
        </p:blipFill>
        <p:spPr>
          <a:xfrm>
            <a:off x="5208273" y="2763600"/>
            <a:ext cx="6362700" cy="2438400"/>
          </a:xfrm>
          <a:prstGeom prst="rect">
            <a:avLst/>
          </a:prstGeom>
        </p:spPr>
      </p:pic>
      <p:sp>
        <p:nvSpPr>
          <p:cNvPr id="17" name="Rectangle 16">
            <a:extLst>
              <a:ext uri="{FF2B5EF4-FFF2-40B4-BE49-F238E27FC236}">
                <a16:creationId xmlns:a16="http://schemas.microsoft.com/office/drawing/2014/main" id="{3F5F1D97-5A61-3C47-8F3A-D7C1DDE14127}"/>
              </a:ext>
            </a:extLst>
          </p:cNvPr>
          <p:cNvSpPr/>
          <p:nvPr/>
        </p:nvSpPr>
        <p:spPr>
          <a:xfrm>
            <a:off x="1668976" y="6395500"/>
            <a:ext cx="4793172" cy="338554"/>
          </a:xfrm>
          <a:prstGeom prst="rect">
            <a:avLst/>
          </a:prstGeom>
        </p:spPr>
        <p:txBody>
          <a:bodyPr wrap="none">
            <a:spAutoFit/>
          </a:bodyPr>
          <a:lstStyle/>
          <a:p>
            <a:r>
              <a:rPr lang="en-BE" sz="1600" dirty="0"/>
              <a:t>https://www.gemalto.com/govt/inspired/biometrics#</a:t>
            </a:r>
          </a:p>
        </p:txBody>
      </p:sp>
    </p:spTree>
    <p:extLst>
      <p:ext uri="{BB962C8B-B14F-4D97-AF65-F5344CB8AC3E}">
        <p14:creationId xmlns:p14="http://schemas.microsoft.com/office/powerpoint/2010/main" val="2678485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Optical Frustrated Total Internal Reflection (FTIR)"/>
          <p:cNvSpPr txBox="1">
            <a:spLocks noGrp="1"/>
          </p:cNvSpPr>
          <p:nvPr>
            <p:ph idx="1"/>
          </p:nvPr>
        </p:nvSpPr>
        <p:spPr>
          <a:xfrm>
            <a:off x="651600" y="1563713"/>
            <a:ext cx="11041200" cy="4464000"/>
          </a:xfrm>
          <a:prstGeom prst="rect">
            <a:avLst/>
          </a:prstGeom>
        </p:spPr>
        <p:txBody>
          <a:bodyPr/>
          <a:lstStyle/>
          <a:p>
            <a:pPr marL="384175" indent="-342900">
              <a:buClr>
                <a:srgbClr val="000000"/>
              </a:buClr>
              <a:buNone/>
              <a:defRPr sz="1600"/>
            </a:pPr>
            <a:r>
              <a:rPr dirty="0">
                <a:solidFill>
                  <a:srgbClr val="FF2600"/>
                </a:solidFill>
                <a:uFill>
                  <a:solidFill>
                    <a:srgbClr val="FF2600"/>
                  </a:solidFill>
                </a:uFill>
              </a:rPr>
              <a:t>Optical</a:t>
            </a:r>
            <a:r>
              <a:rPr dirty="0"/>
              <a:t> Frustrated Total Internal Reflection (FTIR)</a:t>
            </a:r>
          </a:p>
        </p:txBody>
      </p:sp>
      <p:sp>
        <p:nvSpPr>
          <p:cNvPr id="241" name="Live Fingerprints Acquisition Devices: Optical"/>
          <p:cNvSpPr txBox="1">
            <a:spLocks noGrp="1"/>
          </p:cNvSpPr>
          <p:nvPr>
            <p:ph type="title"/>
          </p:nvPr>
        </p:nvSpPr>
        <p:spPr>
          <a:prstGeom prst="rect">
            <a:avLst/>
          </a:prstGeom>
        </p:spPr>
        <p:txBody>
          <a:bodyPr>
            <a:normAutofit/>
          </a:bodyPr>
          <a:lstStyle/>
          <a:p>
            <a:r>
              <a:rPr dirty="0"/>
              <a:t>Live</a:t>
            </a:r>
            <a:r>
              <a:rPr lang="en-US" dirty="0"/>
              <a:t>-scan </a:t>
            </a:r>
            <a:r>
              <a:rPr dirty="0"/>
              <a:t>Devices: Optical</a:t>
            </a:r>
          </a:p>
        </p:txBody>
      </p:sp>
      <p:pic>
        <p:nvPicPr>
          <p:cNvPr id="245" name="image.png" descr="image.png"/>
          <p:cNvPicPr>
            <a:picLocks/>
          </p:cNvPicPr>
          <p:nvPr/>
        </p:nvPicPr>
        <p:blipFill>
          <a:blip r:embed="rId3"/>
          <a:stretch>
            <a:fillRect/>
          </a:stretch>
        </p:blipFill>
        <p:spPr>
          <a:xfrm>
            <a:off x="2912228" y="2557462"/>
            <a:ext cx="3829051" cy="1743076"/>
          </a:xfrm>
          <a:prstGeom prst="rect">
            <a:avLst/>
          </a:prstGeom>
          <a:ln w="12700">
            <a:miter lim="400000"/>
          </a:ln>
        </p:spPr>
      </p:pic>
      <p:sp>
        <p:nvSpPr>
          <p:cNvPr id="246" name="© I/O software"/>
          <p:cNvSpPr txBox="1"/>
          <p:nvPr/>
        </p:nvSpPr>
        <p:spPr>
          <a:xfrm>
            <a:off x="4225530" y="4359165"/>
            <a:ext cx="1202445"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Monotype Sorts"/>
            </a:pPr>
            <a:r>
              <a:rPr sz="1400" dirty="0" err="1">
                <a:latin typeface="Symbol"/>
                <a:ea typeface="Symbol"/>
                <a:cs typeface="Symbol"/>
                <a:sym typeface="Symbol"/>
              </a:rPr>
              <a:t>Ó</a:t>
            </a:r>
            <a:r>
              <a:rPr sz="1400" i="1" dirty="0">
                <a:latin typeface="Times New Roman"/>
                <a:ea typeface="Times New Roman"/>
                <a:cs typeface="Times New Roman"/>
                <a:sym typeface="Times New Roman"/>
              </a:rPr>
              <a:t> I/O software</a:t>
            </a:r>
          </a:p>
        </p:txBody>
      </p:sp>
      <p:sp>
        <p:nvSpPr>
          <p:cNvPr id="247" name="The ray A incident at the ridge/glass interface scatters while the ray B falling at the valley/glass interface suffers total internal reflection and the reflected rays are collected at the imaging surface C"/>
          <p:cNvSpPr txBox="1"/>
          <p:nvPr/>
        </p:nvSpPr>
        <p:spPr>
          <a:xfrm>
            <a:off x="494930" y="5097621"/>
            <a:ext cx="7328270" cy="7417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marL="41275" algn="l">
              <a:lnSpc>
                <a:spcPct val="90000"/>
              </a:lnSpc>
              <a:buClr>
                <a:srgbClr val="000000"/>
              </a:buClr>
              <a:buFont typeface="Times New Roman"/>
              <a:defRPr sz="1800"/>
            </a:lvl1pPr>
          </a:lstStyle>
          <a:p>
            <a:pPr marL="327025" indent="-285750">
              <a:buFont typeface="Arial" panose="020B0604020202020204" pitchFamily="34" charset="0"/>
              <a:buChar char="•"/>
            </a:pPr>
            <a:r>
              <a:rPr lang="en-US" sz="1600" dirty="0"/>
              <a:t>t</a:t>
            </a:r>
            <a:r>
              <a:rPr sz="1600" dirty="0"/>
              <a:t>he ray</a:t>
            </a:r>
            <a:r>
              <a:rPr lang="en-US" sz="1600" dirty="0"/>
              <a:t>s</a:t>
            </a:r>
            <a:r>
              <a:rPr sz="1600" dirty="0"/>
              <a:t> incident at the ridge/glass interface scatter </a:t>
            </a:r>
            <a:endParaRPr lang="en-US" sz="1600" dirty="0"/>
          </a:p>
          <a:p>
            <a:pPr marL="327025" indent="-285750">
              <a:buFont typeface="Arial" panose="020B0604020202020204" pitchFamily="34" charset="0"/>
              <a:buChar char="•"/>
            </a:pPr>
            <a:r>
              <a:rPr sz="1600" dirty="0"/>
              <a:t>the ray</a:t>
            </a:r>
            <a:r>
              <a:rPr lang="en-US" sz="1600" dirty="0"/>
              <a:t>s </a:t>
            </a:r>
            <a:r>
              <a:rPr lang="en-GB" sz="1600" dirty="0"/>
              <a:t>incident</a:t>
            </a:r>
            <a:r>
              <a:rPr sz="1600" dirty="0"/>
              <a:t> at the valley/glass interface suffers total internal</a:t>
            </a:r>
            <a:r>
              <a:rPr lang="en-US" sz="1600" dirty="0"/>
              <a:t> </a:t>
            </a:r>
            <a:r>
              <a:rPr sz="1600" dirty="0"/>
              <a:t>reflection</a:t>
            </a:r>
            <a:endParaRPr lang="en-US" sz="1600" dirty="0"/>
          </a:p>
          <a:p>
            <a:pPr marL="327025" indent="-285750">
              <a:buFont typeface="Arial" panose="020B0604020202020204" pitchFamily="34" charset="0"/>
              <a:buChar char="•"/>
            </a:pPr>
            <a:r>
              <a:rPr sz="1600" dirty="0"/>
              <a:t>the reflected rays are collected at the imaging surface</a:t>
            </a:r>
          </a:p>
        </p:txBody>
      </p:sp>
      <p:pic>
        <p:nvPicPr>
          <p:cNvPr id="2" name="Picture 1">
            <a:extLst>
              <a:ext uri="{FF2B5EF4-FFF2-40B4-BE49-F238E27FC236}">
                <a16:creationId xmlns:a16="http://schemas.microsoft.com/office/drawing/2014/main" id="{50CE9041-2A27-DF49-9C6D-5CF5AB0B2D13}"/>
              </a:ext>
            </a:extLst>
          </p:cNvPr>
          <p:cNvPicPr>
            <a:picLocks noChangeAspect="1"/>
          </p:cNvPicPr>
          <p:nvPr/>
        </p:nvPicPr>
        <p:blipFill rotWithShape="1">
          <a:blip r:embed="rId4"/>
          <a:srcRect b="5637"/>
          <a:stretch/>
        </p:blipFill>
        <p:spPr>
          <a:xfrm>
            <a:off x="6468448" y="1525369"/>
            <a:ext cx="5497183" cy="3768918"/>
          </a:xfrm>
          <a:prstGeom prst="rect">
            <a:avLst/>
          </a:prstGeom>
        </p:spPr>
      </p:pic>
      <p:pic>
        <p:nvPicPr>
          <p:cNvPr id="3" name="Picture 2">
            <a:extLst>
              <a:ext uri="{FF2B5EF4-FFF2-40B4-BE49-F238E27FC236}">
                <a16:creationId xmlns:a16="http://schemas.microsoft.com/office/drawing/2014/main" id="{027AD243-8026-AD40-AACC-DCA7C7B8BA77}"/>
              </a:ext>
            </a:extLst>
          </p:cNvPr>
          <p:cNvPicPr>
            <a:picLocks noChangeAspect="1"/>
          </p:cNvPicPr>
          <p:nvPr/>
        </p:nvPicPr>
        <p:blipFill rotWithShape="1">
          <a:blip r:embed="rId5"/>
          <a:srcRect l="11481" t="13238" r="11853" b="13238"/>
          <a:stretch/>
        </p:blipFill>
        <p:spPr>
          <a:xfrm>
            <a:off x="494931" y="2438400"/>
            <a:ext cx="2260628" cy="2167984"/>
          </a:xfrm>
          <a:prstGeom prst="rect">
            <a:avLst/>
          </a:prstGeom>
        </p:spPr>
      </p:pic>
    </p:spTree>
    <p:extLst>
      <p:ext uri="{BB962C8B-B14F-4D97-AF65-F5344CB8AC3E}">
        <p14:creationId xmlns:p14="http://schemas.microsoft.com/office/powerpoint/2010/main" val="3598176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11AFE2-D45B-664F-A611-B53C2746B330}"/>
              </a:ext>
            </a:extLst>
          </p:cNvPr>
          <p:cNvSpPr>
            <a:spLocks noGrp="1"/>
          </p:cNvSpPr>
          <p:nvPr>
            <p:ph idx="1"/>
          </p:nvPr>
        </p:nvSpPr>
        <p:spPr>
          <a:xfrm>
            <a:off x="316002" y="2241600"/>
            <a:ext cx="5852911" cy="4464000"/>
          </a:xfrm>
        </p:spPr>
        <p:txBody>
          <a:bodyPr/>
          <a:lstStyle/>
          <a:p>
            <a:pPr marL="0" indent="0">
              <a:buClr>
                <a:srgbClr val="000000"/>
              </a:buClr>
              <a:buSzPct val="75000"/>
              <a:buNone/>
              <a:defRPr sz="1800"/>
            </a:pPr>
            <a:r>
              <a:rPr lang="en-GB" dirty="0"/>
              <a:t>+ Oldest and most commonly used (law enforcement) </a:t>
            </a:r>
          </a:p>
          <a:p>
            <a:pPr marL="0" indent="0">
              <a:buClr>
                <a:srgbClr val="000000"/>
              </a:buClr>
              <a:buSzPct val="75000"/>
              <a:buNone/>
              <a:defRPr sz="1800"/>
            </a:pPr>
            <a:r>
              <a:rPr lang="en-GB" dirty="0"/>
              <a:t>+ relatively low cost</a:t>
            </a:r>
          </a:p>
          <a:p>
            <a:pPr marL="0" indent="0">
              <a:buClr>
                <a:srgbClr val="000000"/>
              </a:buClr>
              <a:buSzPct val="75000"/>
              <a:buNone/>
              <a:defRPr sz="1800"/>
            </a:pPr>
            <a:r>
              <a:rPr lang="en-GB" dirty="0"/>
              <a:t>+ Generally superior quality</a:t>
            </a:r>
          </a:p>
          <a:p>
            <a:pPr marL="0" indent="0">
              <a:buClr>
                <a:srgbClr val="000000"/>
              </a:buClr>
              <a:buSzPct val="75000"/>
              <a:buNone/>
              <a:defRPr sz="1800"/>
            </a:pPr>
            <a:r>
              <a:rPr lang="en-GB" dirty="0"/>
              <a:t>+ Potentially larger sensing areas</a:t>
            </a:r>
          </a:p>
          <a:p>
            <a:pPr marL="0" indent="0">
              <a:buClr>
                <a:srgbClr val="000000"/>
              </a:buClr>
              <a:buSzPct val="75000"/>
              <a:buNone/>
              <a:defRPr sz="1800"/>
            </a:pPr>
            <a:r>
              <a:rPr lang="en-GB" dirty="0"/>
              <a:t>- Problems with latent fingerprints</a:t>
            </a:r>
          </a:p>
          <a:p>
            <a:pPr marL="0" indent="0">
              <a:buClr>
                <a:srgbClr val="000000"/>
              </a:buClr>
              <a:buSzPct val="75000"/>
              <a:buNone/>
              <a:defRPr sz="1800"/>
            </a:pPr>
            <a:r>
              <a:rPr lang="en-GB" dirty="0"/>
              <a:t>+ Cannot be fooled with 2D picture</a:t>
            </a:r>
          </a:p>
          <a:p>
            <a:pPr>
              <a:buClr>
                <a:srgbClr val="000000"/>
              </a:buClr>
              <a:buSzPct val="75000"/>
              <a:buFontTx/>
              <a:buChar char="-"/>
              <a:defRPr sz="1800"/>
            </a:pPr>
            <a:r>
              <a:rPr lang="en-GB" dirty="0"/>
              <a:t>Bulky (optical path), </a:t>
            </a:r>
            <a:r>
              <a:rPr lang="en-GB" strike="sngStrike" dirty="0"/>
              <a:t>can not be miniaturized</a:t>
            </a:r>
          </a:p>
        </p:txBody>
      </p:sp>
      <p:sp>
        <p:nvSpPr>
          <p:cNvPr id="4" name="Content Placeholder 3">
            <a:extLst>
              <a:ext uri="{FF2B5EF4-FFF2-40B4-BE49-F238E27FC236}">
                <a16:creationId xmlns:a16="http://schemas.microsoft.com/office/drawing/2014/main" id="{8F884A61-BD38-014D-AC81-769A8562EDA6}"/>
              </a:ext>
            </a:extLst>
          </p:cNvPr>
          <p:cNvSpPr>
            <a:spLocks noGrp="1"/>
          </p:cNvSpPr>
          <p:nvPr>
            <p:ph sz="quarter" idx="13"/>
          </p:nvPr>
        </p:nvSpPr>
        <p:spPr/>
        <p:txBody>
          <a:bodyPr/>
          <a:lstStyle/>
          <a:p>
            <a:endParaRPr lang="en-BE"/>
          </a:p>
        </p:txBody>
      </p:sp>
      <p:sp>
        <p:nvSpPr>
          <p:cNvPr id="251" name="Live Fingerprints Acquisition Devices: Optical"/>
          <p:cNvSpPr txBox="1">
            <a:spLocks noGrp="1"/>
          </p:cNvSpPr>
          <p:nvPr>
            <p:ph type="title"/>
          </p:nvPr>
        </p:nvSpPr>
        <p:spPr>
          <a:prstGeom prst="rect">
            <a:avLst/>
          </a:prstGeom>
        </p:spPr>
        <p:txBody>
          <a:bodyPr>
            <a:normAutofit/>
          </a:bodyPr>
          <a:lstStyle/>
          <a:p>
            <a:r>
              <a:rPr dirty="0"/>
              <a:t>Live</a:t>
            </a:r>
            <a:r>
              <a:rPr lang="en-US" dirty="0"/>
              <a:t>-scan </a:t>
            </a:r>
            <a:r>
              <a:rPr dirty="0"/>
              <a:t>Devices: Optical</a:t>
            </a:r>
          </a:p>
        </p:txBody>
      </p:sp>
      <p:pic>
        <p:nvPicPr>
          <p:cNvPr id="252" name="image.png" descr="image.png"/>
          <p:cNvPicPr>
            <a:picLocks/>
          </p:cNvPicPr>
          <p:nvPr/>
        </p:nvPicPr>
        <p:blipFill>
          <a:blip r:embed="rId2"/>
          <a:stretch>
            <a:fillRect/>
          </a:stretch>
        </p:blipFill>
        <p:spPr>
          <a:xfrm>
            <a:off x="7858000" y="1495800"/>
            <a:ext cx="3759200" cy="4191000"/>
          </a:xfrm>
          <a:prstGeom prst="rect">
            <a:avLst/>
          </a:prstGeom>
          <a:ln w="12700">
            <a:miter lim="400000"/>
          </a:ln>
        </p:spPr>
      </p:pic>
      <p:sp>
        <p:nvSpPr>
          <p:cNvPr id="253" name="© Biometric Access Corporation"/>
          <p:cNvSpPr txBox="1"/>
          <p:nvPr/>
        </p:nvSpPr>
        <p:spPr>
          <a:xfrm>
            <a:off x="7977209" y="5827900"/>
            <a:ext cx="2474826"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Monotype Sorts"/>
            </a:pPr>
            <a:r>
              <a:rPr sz="1400">
                <a:latin typeface="Symbol"/>
                <a:ea typeface="Symbol"/>
                <a:cs typeface="Symbol"/>
                <a:sym typeface="Symbol"/>
              </a:rPr>
              <a:t>Ó</a:t>
            </a:r>
            <a:r>
              <a:rPr sz="1400" i="1">
                <a:latin typeface="Times New Roman"/>
                <a:ea typeface="Times New Roman"/>
                <a:cs typeface="Times New Roman"/>
                <a:sym typeface="Times New Roman"/>
              </a:rPr>
              <a:t> Biometric Access Corporation</a:t>
            </a:r>
          </a:p>
        </p:txBody>
      </p:sp>
      <p:sp>
        <p:nvSpPr>
          <p:cNvPr id="255" name="Usually reliable…"/>
          <p:cNvSpPr txBox="1"/>
          <p:nvPr/>
        </p:nvSpPr>
        <p:spPr>
          <a:xfrm>
            <a:off x="721241" y="2159881"/>
            <a:ext cx="185948"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SzPct val="75000"/>
              <a:buChar char="•"/>
              <a:defRPr sz="1800"/>
            </a:pPr>
            <a:endParaRPr sz="2000" dirty="0"/>
          </a:p>
        </p:txBody>
      </p:sp>
      <p:pic>
        <p:nvPicPr>
          <p:cNvPr id="2" name="Picture 1">
            <a:extLst>
              <a:ext uri="{FF2B5EF4-FFF2-40B4-BE49-F238E27FC236}">
                <a16:creationId xmlns:a16="http://schemas.microsoft.com/office/drawing/2014/main" id="{D5DC26D2-3B6B-FC4A-B598-4662FDFE4E3E}"/>
              </a:ext>
            </a:extLst>
          </p:cNvPr>
          <p:cNvPicPr>
            <a:picLocks noChangeAspect="1"/>
          </p:cNvPicPr>
          <p:nvPr/>
        </p:nvPicPr>
        <p:blipFill>
          <a:blip r:embed="rId3"/>
          <a:stretch>
            <a:fillRect/>
          </a:stretch>
        </p:blipFill>
        <p:spPr>
          <a:xfrm>
            <a:off x="5175860" y="2771826"/>
            <a:ext cx="2801349" cy="2763998"/>
          </a:xfrm>
          <a:prstGeom prst="rect">
            <a:avLst/>
          </a:prstGeom>
        </p:spPr>
      </p:pic>
    </p:spTree>
    <p:extLst>
      <p:ext uri="{BB962C8B-B14F-4D97-AF65-F5344CB8AC3E}">
        <p14:creationId xmlns:p14="http://schemas.microsoft.com/office/powerpoint/2010/main" val="4239952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D7C067-D2E0-B24F-A96E-205E07B151CD}"/>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F181EE9B-61A3-794A-AF1F-42CC192527EA}"/>
              </a:ext>
            </a:extLst>
          </p:cNvPr>
          <p:cNvSpPr>
            <a:spLocks noGrp="1"/>
          </p:cNvSpPr>
          <p:nvPr>
            <p:ph type="sldNum" sz="quarter" idx="12"/>
          </p:nvPr>
        </p:nvSpPr>
        <p:spPr/>
        <p:txBody>
          <a:bodyPr/>
          <a:lstStyle/>
          <a:p>
            <a:fld id="{0A297500-7527-634B-90F4-69D0994C32B4}" type="slidenum">
              <a:rPr lang="nl-NL" smtClean="0"/>
              <a:t>22</a:t>
            </a:fld>
            <a:endParaRPr lang="nl-NL"/>
          </a:p>
        </p:txBody>
      </p:sp>
      <p:pic>
        <p:nvPicPr>
          <p:cNvPr id="7" name="Content Placeholder 6">
            <a:extLst>
              <a:ext uri="{FF2B5EF4-FFF2-40B4-BE49-F238E27FC236}">
                <a16:creationId xmlns:a16="http://schemas.microsoft.com/office/drawing/2014/main" id="{3D46F45C-7CB2-7144-A87E-390BEE261432}"/>
              </a:ext>
            </a:extLst>
          </p:cNvPr>
          <p:cNvPicPr>
            <a:picLocks noGrp="1" noChangeAspect="1"/>
          </p:cNvPicPr>
          <p:nvPr>
            <p:ph idx="1"/>
          </p:nvPr>
        </p:nvPicPr>
        <p:blipFill>
          <a:blip r:embed="rId2"/>
          <a:stretch>
            <a:fillRect/>
          </a:stretch>
        </p:blipFill>
        <p:spPr>
          <a:xfrm>
            <a:off x="116097" y="2119312"/>
            <a:ext cx="6165376" cy="3082688"/>
          </a:xfrm>
          <a:prstGeom prst="rect">
            <a:avLst/>
          </a:prstGeom>
        </p:spPr>
      </p:pic>
      <p:sp>
        <p:nvSpPr>
          <p:cNvPr id="5" name="Content Placeholder 4">
            <a:extLst>
              <a:ext uri="{FF2B5EF4-FFF2-40B4-BE49-F238E27FC236}">
                <a16:creationId xmlns:a16="http://schemas.microsoft.com/office/drawing/2014/main" id="{1C72DF70-F372-0E43-B978-72FF75F941A2}"/>
              </a:ext>
            </a:extLst>
          </p:cNvPr>
          <p:cNvSpPr>
            <a:spLocks noGrp="1"/>
          </p:cNvSpPr>
          <p:nvPr>
            <p:ph sz="quarter" idx="13"/>
          </p:nvPr>
        </p:nvSpPr>
        <p:spPr/>
        <p:txBody>
          <a:bodyPr/>
          <a:lstStyle/>
          <a:p>
            <a:endParaRPr lang="en-BE"/>
          </a:p>
        </p:txBody>
      </p:sp>
      <p:sp>
        <p:nvSpPr>
          <p:cNvPr id="6" name="Title 5">
            <a:extLst>
              <a:ext uri="{FF2B5EF4-FFF2-40B4-BE49-F238E27FC236}">
                <a16:creationId xmlns:a16="http://schemas.microsoft.com/office/drawing/2014/main" id="{DACA70C3-AAD0-9642-85C9-2ACF254B25E8}"/>
              </a:ext>
            </a:extLst>
          </p:cNvPr>
          <p:cNvSpPr>
            <a:spLocks noGrp="1"/>
          </p:cNvSpPr>
          <p:nvPr>
            <p:ph type="title"/>
          </p:nvPr>
        </p:nvSpPr>
        <p:spPr/>
        <p:txBody>
          <a:bodyPr/>
          <a:lstStyle/>
          <a:p>
            <a:r>
              <a:rPr lang="en-GB" dirty="0"/>
              <a:t>Live-scan Devices: Optical: smaller alternatives</a:t>
            </a:r>
            <a:endParaRPr lang="en-BE" dirty="0"/>
          </a:p>
        </p:txBody>
      </p:sp>
      <p:pic>
        <p:nvPicPr>
          <p:cNvPr id="8" name="Picture 7">
            <a:extLst>
              <a:ext uri="{FF2B5EF4-FFF2-40B4-BE49-F238E27FC236}">
                <a16:creationId xmlns:a16="http://schemas.microsoft.com/office/drawing/2014/main" id="{72080AC3-6032-734E-9A46-8F32F70CD674}"/>
              </a:ext>
            </a:extLst>
          </p:cNvPr>
          <p:cNvPicPr>
            <a:picLocks noChangeAspect="1"/>
          </p:cNvPicPr>
          <p:nvPr/>
        </p:nvPicPr>
        <p:blipFill>
          <a:blip r:embed="rId3"/>
          <a:stretch>
            <a:fillRect/>
          </a:stretch>
        </p:blipFill>
        <p:spPr>
          <a:xfrm>
            <a:off x="4478867" y="3588680"/>
            <a:ext cx="7597036" cy="2427919"/>
          </a:xfrm>
          <a:prstGeom prst="rect">
            <a:avLst/>
          </a:prstGeom>
        </p:spPr>
      </p:pic>
      <p:pic>
        <p:nvPicPr>
          <p:cNvPr id="9" name="Picture 8">
            <a:extLst>
              <a:ext uri="{FF2B5EF4-FFF2-40B4-BE49-F238E27FC236}">
                <a16:creationId xmlns:a16="http://schemas.microsoft.com/office/drawing/2014/main" id="{E4FC07EE-A6E0-504E-B917-C36C869FBBF9}"/>
              </a:ext>
            </a:extLst>
          </p:cNvPr>
          <p:cNvPicPr>
            <a:picLocks noChangeAspect="1"/>
          </p:cNvPicPr>
          <p:nvPr/>
        </p:nvPicPr>
        <p:blipFill>
          <a:blip r:embed="rId4"/>
          <a:stretch>
            <a:fillRect/>
          </a:stretch>
        </p:blipFill>
        <p:spPr>
          <a:xfrm>
            <a:off x="6033600" y="1407224"/>
            <a:ext cx="4537410" cy="2084756"/>
          </a:xfrm>
          <a:prstGeom prst="rect">
            <a:avLst/>
          </a:prstGeom>
        </p:spPr>
      </p:pic>
    </p:spTree>
    <p:extLst>
      <p:ext uri="{BB962C8B-B14F-4D97-AF65-F5344CB8AC3E}">
        <p14:creationId xmlns:p14="http://schemas.microsoft.com/office/powerpoint/2010/main" val="4288096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14C4811-4BA8-474D-AF46-7534C0541F1B}"/>
              </a:ext>
            </a:extLst>
          </p:cNvPr>
          <p:cNvPicPr>
            <a:picLocks noGrp="1" noChangeAspect="1"/>
          </p:cNvPicPr>
          <p:nvPr>
            <p:ph idx="1"/>
          </p:nvPr>
        </p:nvPicPr>
        <p:blipFill>
          <a:blip r:embed="rId2"/>
          <a:stretch>
            <a:fillRect/>
          </a:stretch>
        </p:blipFill>
        <p:spPr>
          <a:xfrm>
            <a:off x="1750128" y="1549184"/>
            <a:ext cx="8566944" cy="4470667"/>
          </a:xfrm>
          <a:prstGeom prst="rect">
            <a:avLst/>
          </a:prstGeom>
        </p:spPr>
      </p:pic>
      <p:sp>
        <p:nvSpPr>
          <p:cNvPr id="2" name="Footer Placeholder 1">
            <a:extLst>
              <a:ext uri="{FF2B5EF4-FFF2-40B4-BE49-F238E27FC236}">
                <a16:creationId xmlns:a16="http://schemas.microsoft.com/office/drawing/2014/main" id="{469E9B60-4B1A-8841-A29C-69EBFF4400FF}"/>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7D03F960-1A69-DC42-9304-3E39A13A052E}"/>
              </a:ext>
            </a:extLst>
          </p:cNvPr>
          <p:cNvSpPr>
            <a:spLocks noGrp="1"/>
          </p:cNvSpPr>
          <p:nvPr>
            <p:ph type="sldNum" sz="quarter" idx="12"/>
          </p:nvPr>
        </p:nvSpPr>
        <p:spPr/>
        <p:txBody>
          <a:bodyPr/>
          <a:lstStyle/>
          <a:p>
            <a:fld id="{0A297500-7527-634B-90F4-69D0994C32B4}" type="slidenum">
              <a:rPr lang="nl-NL" smtClean="0"/>
              <a:t>23</a:t>
            </a:fld>
            <a:endParaRPr lang="nl-NL"/>
          </a:p>
        </p:txBody>
      </p:sp>
      <p:sp>
        <p:nvSpPr>
          <p:cNvPr id="7" name="Title 6">
            <a:extLst>
              <a:ext uri="{FF2B5EF4-FFF2-40B4-BE49-F238E27FC236}">
                <a16:creationId xmlns:a16="http://schemas.microsoft.com/office/drawing/2014/main" id="{C64E8BD8-BCB1-6541-B53C-CC3EBFF5AD95}"/>
              </a:ext>
            </a:extLst>
          </p:cNvPr>
          <p:cNvSpPr>
            <a:spLocks noGrp="1"/>
          </p:cNvSpPr>
          <p:nvPr>
            <p:ph type="title"/>
          </p:nvPr>
        </p:nvSpPr>
        <p:spPr/>
        <p:txBody>
          <a:bodyPr/>
          <a:lstStyle/>
          <a:p>
            <a:r>
              <a:rPr lang="en-BE" dirty="0"/>
              <a:t>Condition-dependent quality</a:t>
            </a:r>
          </a:p>
        </p:txBody>
      </p:sp>
    </p:spTree>
    <p:extLst>
      <p:ext uri="{BB962C8B-B14F-4D97-AF65-F5344CB8AC3E}">
        <p14:creationId xmlns:p14="http://schemas.microsoft.com/office/powerpoint/2010/main" val="3230453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2C23EB-07D9-874C-9291-CEBC6FC13A77}"/>
              </a:ext>
            </a:extLst>
          </p:cNvPr>
          <p:cNvSpPr>
            <a:spLocks noGrp="1"/>
          </p:cNvSpPr>
          <p:nvPr>
            <p:ph idx="1"/>
          </p:nvPr>
        </p:nvSpPr>
        <p:spPr/>
        <p:txBody>
          <a:bodyPr/>
          <a:lstStyle/>
          <a:p>
            <a:endParaRPr lang="en-BE"/>
          </a:p>
        </p:txBody>
      </p:sp>
      <p:sp>
        <p:nvSpPr>
          <p:cNvPr id="258" name="Live-scan FP acquisition: Differential Capacitance"/>
          <p:cNvSpPr txBox="1">
            <a:spLocks noGrp="1"/>
          </p:cNvSpPr>
          <p:nvPr>
            <p:ph type="title"/>
          </p:nvPr>
        </p:nvSpPr>
        <p:spPr>
          <a:prstGeom prst="rect">
            <a:avLst/>
          </a:prstGeom>
        </p:spPr>
        <p:txBody>
          <a:bodyPr>
            <a:normAutofit fontScale="90000"/>
          </a:bodyPr>
          <a:lstStyle/>
          <a:p>
            <a:r>
              <a:rPr dirty="0"/>
              <a:t>Live-scan FP acquisition:</a:t>
            </a:r>
            <a:r>
              <a:rPr lang="en-US" dirty="0">
                <a:latin typeface="ＭＳ Ｐゴシック"/>
                <a:ea typeface="ＭＳ Ｐゴシック"/>
                <a:sym typeface="ＭＳ Ｐゴシック"/>
              </a:rPr>
              <a:t> </a:t>
            </a:r>
            <a:r>
              <a:rPr dirty="0"/>
              <a:t>Differential Capacitance</a:t>
            </a:r>
          </a:p>
        </p:txBody>
      </p:sp>
      <p:pic>
        <p:nvPicPr>
          <p:cNvPr id="259" name="image.png" descr="image.png"/>
          <p:cNvPicPr>
            <a:picLocks/>
          </p:cNvPicPr>
          <p:nvPr/>
        </p:nvPicPr>
        <p:blipFill>
          <a:blip r:embed="rId3"/>
          <a:srcRect l="55480"/>
          <a:stretch>
            <a:fillRect/>
          </a:stretch>
        </p:blipFill>
        <p:spPr>
          <a:xfrm>
            <a:off x="2085975" y="4064001"/>
            <a:ext cx="1498600" cy="2447925"/>
          </a:xfrm>
          <a:prstGeom prst="rect">
            <a:avLst/>
          </a:prstGeom>
          <a:ln w="12700">
            <a:miter lim="400000"/>
          </a:ln>
        </p:spPr>
      </p:pic>
      <p:pic>
        <p:nvPicPr>
          <p:cNvPr id="260" name="image.png" descr="image.png"/>
          <p:cNvPicPr>
            <a:picLocks/>
          </p:cNvPicPr>
          <p:nvPr/>
        </p:nvPicPr>
        <p:blipFill>
          <a:blip r:embed="rId4"/>
          <a:stretch>
            <a:fillRect/>
          </a:stretch>
        </p:blipFill>
        <p:spPr>
          <a:xfrm>
            <a:off x="1081616" y="1359036"/>
            <a:ext cx="3810001" cy="2552700"/>
          </a:xfrm>
          <a:prstGeom prst="rect">
            <a:avLst/>
          </a:prstGeom>
          <a:ln w="12700">
            <a:miter lim="400000"/>
          </a:ln>
        </p:spPr>
      </p:pic>
      <p:pic>
        <p:nvPicPr>
          <p:cNvPr id="261" name="fingerprint-scanner-diagram.png" descr="fingerprint-scanner-diagram.png"/>
          <p:cNvPicPr>
            <a:picLocks/>
          </p:cNvPicPr>
          <p:nvPr/>
        </p:nvPicPr>
        <p:blipFill>
          <a:blip r:embed="rId5"/>
          <a:stretch>
            <a:fillRect/>
          </a:stretch>
        </p:blipFill>
        <p:spPr>
          <a:xfrm>
            <a:off x="6096000" y="1757600"/>
            <a:ext cx="5389421" cy="4042067"/>
          </a:xfrm>
          <a:prstGeom prst="rect">
            <a:avLst/>
          </a:prstGeom>
          <a:ln w="12700">
            <a:miter lim="400000"/>
          </a:ln>
        </p:spPr>
      </p:pic>
    </p:spTree>
    <p:extLst>
      <p:ext uri="{BB962C8B-B14F-4D97-AF65-F5344CB8AC3E}">
        <p14:creationId xmlns:p14="http://schemas.microsoft.com/office/powerpoint/2010/main" val="339578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mall surface area: 15x15 mm…"/>
          <p:cNvSpPr txBox="1">
            <a:spLocks noGrp="1"/>
          </p:cNvSpPr>
          <p:nvPr>
            <p:ph idx="1"/>
          </p:nvPr>
        </p:nvSpPr>
        <p:spPr>
          <a:prstGeom prst="rect">
            <a:avLst/>
          </a:prstGeom>
        </p:spPr>
        <p:txBody>
          <a:bodyPr>
            <a:normAutofit fontScale="92500" lnSpcReduction="10000"/>
          </a:bodyPr>
          <a:lstStyle/>
          <a:p>
            <a:pPr marL="41275" indent="0">
              <a:buClr>
                <a:srgbClr val="000000"/>
              </a:buClr>
              <a:buSzPct val="75000"/>
              <a:buNone/>
            </a:pPr>
            <a:r>
              <a:rPr lang="en-US" dirty="0"/>
              <a:t>- s</a:t>
            </a:r>
            <a:r>
              <a:rPr dirty="0"/>
              <a:t>mall surface area: 15x15 mm</a:t>
            </a:r>
            <a:endParaRPr lang="en-US" dirty="0"/>
          </a:p>
          <a:p>
            <a:pPr marL="41275" indent="0">
              <a:buClr>
                <a:srgbClr val="000000"/>
              </a:buClr>
              <a:buSzPct val="75000"/>
              <a:buNone/>
            </a:pPr>
            <a:r>
              <a:rPr lang="en-BE" dirty="0"/>
              <a:t>+ compact</a:t>
            </a:r>
          </a:p>
          <a:p>
            <a:pPr marL="41275" indent="0">
              <a:buClr>
                <a:srgbClr val="000000"/>
              </a:buClr>
              <a:buSzPct val="75000"/>
              <a:buNone/>
            </a:pPr>
            <a:r>
              <a:rPr lang="en-US" dirty="0"/>
              <a:t>+ durable and easy to integrate</a:t>
            </a:r>
            <a:endParaRPr dirty="0"/>
          </a:p>
          <a:p>
            <a:pPr marL="41275" indent="0">
              <a:buClr>
                <a:srgbClr val="000000"/>
              </a:buClr>
              <a:buSzPct val="75000"/>
              <a:buNone/>
            </a:pPr>
            <a:r>
              <a:rPr lang="en-US" dirty="0"/>
              <a:t>+ good resolution </a:t>
            </a:r>
            <a:r>
              <a:rPr dirty="0"/>
              <a:t>500 dpi</a:t>
            </a:r>
          </a:p>
          <a:p>
            <a:pPr marL="41275" indent="0">
              <a:buClr>
                <a:srgbClr val="000000"/>
              </a:buClr>
              <a:buSzPct val="75000"/>
              <a:buNone/>
            </a:pPr>
            <a:r>
              <a:rPr lang="en-US" dirty="0"/>
              <a:t>+ liveness detection </a:t>
            </a:r>
          </a:p>
          <a:p>
            <a:pPr marL="41275" indent="0">
              <a:buClr>
                <a:srgbClr val="000000"/>
              </a:buClr>
              <a:buSzPct val="75000"/>
              <a:buNone/>
            </a:pPr>
            <a:r>
              <a:rPr lang="en-US" dirty="0"/>
              <a:t>+ difficult to fool</a:t>
            </a:r>
          </a:p>
          <a:p>
            <a:pPr marL="41275" indent="0">
              <a:buClr>
                <a:srgbClr val="000000"/>
              </a:buClr>
              <a:buSzPct val="75000"/>
              <a:buNone/>
            </a:pPr>
            <a:r>
              <a:rPr lang="en-US" dirty="0"/>
              <a:t>+ minimal power consumption</a:t>
            </a:r>
          </a:p>
          <a:p>
            <a:pPr marL="41275" indent="0">
              <a:buClr>
                <a:srgbClr val="000000"/>
              </a:buClr>
              <a:buSzPct val="75000"/>
              <a:buNone/>
            </a:pPr>
            <a:r>
              <a:rPr lang="en-US" dirty="0"/>
              <a:t>+ fast</a:t>
            </a:r>
          </a:p>
          <a:p>
            <a:pPr marL="41275" indent="0">
              <a:buClr>
                <a:srgbClr val="000000"/>
              </a:buClr>
              <a:buSzPct val="75000"/>
              <a:buNone/>
            </a:pPr>
            <a:r>
              <a:rPr lang="en-US" dirty="0"/>
              <a:t>+ low cost</a:t>
            </a:r>
          </a:p>
          <a:p>
            <a:pPr marL="41275" indent="0">
              <a:buClr>
                <a:srgbClr val="000000"/>
              </a:buClr>
              <a:buSzPct val="75000"/>
              <a:buNone/>
            </a:pPr>
            <a:r>
              <a:rPr lang="en-US" dirty="0"/>
              <a:t>- s</a:t>
            </a:r>
            <a:r>
              <a:rPr dirty="0"/>
              <a:t>ensitive to electrical discharge</a:t>
            </a:r>
            <a:r>
              <a:rPr lang="en-US" dirty="0"/>
              <a:t>s</a:t>
            </a:r>
            <a:endParaRPr dirty="0"/>
          </a:p>
        </p:txBody>
      </p:sp>
      <p:sp>
        <p:nvSpPr>
          <p:cNvPr id="2" name="Content Placeholder 1">
            <a:extLst>
              <a:ext uri="{FF2B5EF4-FFF2-40B4-BE49-F238E27FC236}">
                <a16:creationId xmlns:a16="http://schemas.microsoft.com/office/drawing/2014/main" id="{4F1507D1-7122-C948-AEDE-9BEE9BB0212D}"/>
              </a:ext>
            </a:extLst>
          </p:cNvPr>
          <p:cNvSpPr>
            <a:spLocks noGrp="1"/>
          </p:cNvSpPr>
          <p:nvPr>
            <p:ph sz="quarter" idx="13"/>
          </p:nvPr>
        </p:nvSpPr>
        <p:spPr/>
        <p:txBody>
          <a:bodyPr/>
          <a:lstStyle/>
          <a:p>
            <a:endParaRPr lang="en-BE"/>
          </a:p>
        </p:txBody>
      </p:sp>
      <p:sp>
        <p:nvSpPr>
          <p:cNvPr id="265" name="Differential Capacitance"/>
          <p:cNvSpPr txBox="1">
            <a:spLocks noGrp="1"/>
          </p:cNvSpPr>
          <p:nvPr>
            <p:ph type="title"/>
          </p:nvPr>
        </p:nvSpPr>
        <p:spPr>
          <a:prstGeom prst="rect">
            <a:avLst/>
          </a:prstGeom>
        </p:spPr>
        <p:txBody>
          <a:bodyPr/>
          <a:lstStyle/>
          <a:p>
            <a:r>
              <a:rPr dirty="0"/>
              <a:t>Differential Capacitance</a:t>
            </a:r>
          </a:p>
        </p:txBody>
      </p:sp>
      <p:pic>
        <p:nvPicPr>
          <p:cNvPr id="267" name="image.png" descr="image.png"/>
          <p:cNvPicPr>
            <a:picLocks/>
          </p:cNvPicPr>
          <p:nvPr/>
        </p:nvPicPr>
        <p:blipFill>
          <a:blip r:embed="rId2"/>
          <a:srcRect r="50202"/>
          <a:stretch>
            <a:fillRect/>
          </a:stretch>
        </p:blipFill>
        <p:spPr>
          <a:xfrm>
            <a:off x="6400800" y="1752600"/>
            <a:ext cx="3505200" cy="3600450"/>
          </a:xfrm>
          <a:prstGeom prst="rect">
            <a:avLst/>
          </a:prstGeom>
          <a:ln w="12700">
            <a:miter lim="400000"/>
          </a:ln>
        </p:spPr>
      </p:pic>
      <p:sp>
        <p:nvSpPr>
          <p:cNvPr id="268" name="© Precise Biometrics"/>
          <p:cNvSpPr txBox="1"/>
          <p:nvPr/>
        </p:nvSpPr>
        <p:spPr>
          <a:xfrm>
            <a:off x="7251700" y="5346700"/>
            <a:ext cx="1656408"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Monotype Sorts"/>
            </a:pPr>
            <a:r>
              <a:rPr sz="1400">
                <a:latin typeface="Symbol"/>
                <a:ea typeface="Symbol"/>
                <a:cs typeface="Symbol"/>
                <a:sym typeface="Symbol"/>
              </a:rPr>
              <a:t>Ó</a:t>
            </a:r>
            <a:r>
              <a:rPr sz="1400" i="1">
                <a:latin typeface="Times New Roman"/>
                <a:ea typeface="Times New Roman"/>
                <a:cs typeface="Times New Roman"/>
                <a:sym typeface="Times New Roman"/>
              </a:rPr>
              <a:t> Precise Biometrics</a:t>
            </a:r>
          </a:p>
        </p:txBody>
      </p:sp>
      <p:sp>
        <p:nvSpPr>
          <p:cNvPr id="269" name="300x300, 8-bit"/>
          <p:cNvSpPr txBox="1"/>
          <p:nvPr/>
        </p:nvSpPr>
        <p:spPr>
          <a:xfrm>
            <a:off x="7138889" y="5709479"/>
            <a:ext cx="1580561" cy="353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Monotype Sorts"/>
            </a:lvl1pPr>
          </a:lstStyle>
          <a:p>
            <a:r>
              <a:t>300x300, 8-bit</a:t>
            </a:r>
          </a:p>
        </p:txBody>
      </p:sp>
    </p:spTree>
    <p:extLst>
      <p:ext uri="{BB962C8B-B14F-4D97-AF65-F5344CB8AC3E}">
        <p14:creationId xmlns:p14="http://schemas.microsoft.com/office/powerpoint/2010/main" val="427491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141D4C-579B-354E-B0A8-2E85F6349EAA}"/>
              </a:ext>
            </a:extLst>
          </p:cNvPr>
          <p:cNvSpPr>
            <a:spLocks noGrp="1"/>
          </p:cNvSpPr>
          <p:nvPr>
            <p:ph idx="1"/>
          </p:nvPr>
        </p:nvSpPr>
        <p:spPr/>
        <p:txBody>
          <a:bodyPr/>
          <a:lstStyle/>
          <a:p>
            <a:pPr marL="41275">
              <a:buClr>
                <a:srgbClr val="000000"/>
              </a:buClr>
              <a:buSzPct val="75000"/>
              <a:defRPr sz="2000"/>
            </a:pPr>
            <a:r>
              <a:rPr lang="en-GB" dirty="0"/>
              <a:t>Independent of moisture</a:t>
            </a:r>
          </a:p>
          <a:p>
            <a:pPr marL="41275">
              <a:buClr>
                <a:srgbClr val="000000"/>
              </a:buClr>
              <a:buSzPct val="75000"/>
              <a:defRPr sz="2000"/>
            </a:pPr>
            <a:r>
              <a:rPr lang="en-GB" dirty="0"/>
              <a:t>Independent of dust (cf. infra)</a:t>
            </a:r>
          </a:p>
          <a:p>
            <a:pPr marL="41275">
              <a:buClr>
                <a:srgbClr val="000000"/>
              </a:buClr>
              <a:buSzPct val="75000"/>
              <a:defRPr sz="2000"/>
            </a:pPr>
            <a:r>
              <a:rPr lang="en-GB" strike="sngStrike" dirty="0"/>
              <a:t>Expensive (2500 Euro)</a:t>
            </a:r>
          </a:p>
          <a:p>
            <a:pPr marL="41275">
              <a:buClr>
                <a:srgbClr val="000000"/>
              </a:buClr>
              <a:buSzPct val="75000"/>
              <a:defRPr sz="2000"/>
            </a:pPr>
            <a:r>
              <a:rPr lang="en-GB" strike="sngStrike" dirty="0"/>
              <a:t>Bulky still (15x15x20cm)</a:t>
            </a:r>
          </a:p>
          <a:p>
            <a:pPr marL="41275">
              <a:buClr>
                <a:srgbClr val="000000"/>
              </a:buClr>
              <a:buSzPct val="75000"/>
              <a:defRPr sz="2000"/>
            </a:pPr>
            <a:r>
              <a:rPr lang="en-GB" dirty="0"/>
              <a:t>High Resolution (up to 1000dpi)</a:t>
            </a:r>
          </a:p>
          <a:p>
            <a:pPr marL="41275">
              <a:buClr>
                <a:srgbClr val="000000"/>
              </a:buClr>
              <a:buSzPct val="75000"/>
              <a:defRPr sz="2000"/>
            </a:pPr>
            <a:r>
              <a:rPr lang="en-GB" dirty="0"/>
              <a:t>3D</a:t>
            </a:r>
          </a:p>
          <a:p>
            <a:endParaRPr lang="en-BE" dirty="0"/>
          </a:p>
        </p:txBody>
      </p:sp>
      <p:sp>
        <p:nvSpPr>
          <p:cNvPr id="271" name="Live-scan FP acquisition: Ultrasound"/>
          <p:cNvSpPr txBox="1">
            <a:spLocks noGrp="1"/>
          </p:cNvSpPr>
          <p:nvPr>
            <p:ph type="title"/>
          </p:nvPr>
        </p:nvSpPr>
        <p:spPr>
          <a:prstGeom prst="rect">
            <a:avLst/>
          </a:prstGeom>
        </p:spPr>
        <p:txBody>
          <a:bodyPr>
            <a:normAutofit/>
          </a:bodyPr>
          <a:lstStyle/>
          <a:p>
            <a:r>
              <a:rPr dirty="0"/>
              <a:t>Live-scan FP acquisition:</a:t>
            </a:r>
            <a:r>
              <a:rPr lang="en-US" dirty="0"/>
              <a:t> </a:t>
            </a:r>
            <a:r>
              <a:rPr dirty="0"/>
              <a:t>Ultrasound</a:t>
            </a:r>
          </a:p>
        </p:txBody>
      </p:sp>
      <p:sp>
        <p:nvSpPr>
          <p:cNvPr id="273" name="© Ultra-Scan"/>
          <p:cNvSpPr txBox="1"/>
          <p:nvPr/>
        </p:nvSpPr>
        <p:spPr>
          <a:xfrm>
            <a:off x="9080501" y="6337300"/>
            <a:ext cx="1105211"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Monotype Sorts"/>
            </a:pPr>
            <a:r>
              <a:rPr sz="1400">
                <a:latin typeface="Symbol"/>
                <a:ea typeface="Symbol"/>
                <a:cs typeface="Symbol"/>
                <a:sym typeface="Symbol"/>
              </a:rPr>
              <a:t>Ó</a:t>
            </a:r>
            <a:r>
              <a:rPr sz="1400" i="1">
                <a:latin typeface="Times New Roman"/>
                <a:ea typeface="Times New Roman"/>
                <a:cs typeface="Times New Roman"/>
                <a:sym typeface="Times New Roman"/>
              </a:rPr>
              <a:t> Ultra-Scan</a:t>
            </a:r>
          </a:p>
        </p:txBody>
      </p:sp>
      <p:pic>
        <p:nvPicPr>
          <p:cNvPr id="3" name="Picture 2">
            <a:extLst>
              <a:ext uri="{FF2B5EF4-FFF2-40B4-BE49-F238E27FC236}">
                <a16:creationId xmlns:a16="http://schemas.microsoft.com/office/drawing/2014/main" id="{47FFF69F-1D35-634F-BE5D-732CD1BBE687}"/>
              </a:ext>
            </a:extLst>
          </p:cNvPr>
          <p:cNvPicPr>
            <a:picLocks noChangeAspect="1"/>
          </p:cNvPicPr>
          <p:nvPr/>
        </p:nvPicPr>
        <p:blipFill>
          <a:blip r:embed="rId2"/>
          <a:stretch>
            <a:fillRect/>
          </a:stretch>
        </p:blipFill>
        <p:spPr>
          <a:xfrm>
            <a:off x="4477137" y="1359036"/>
            <a:ext cx="6800405" cy="4335258"/>
          </a:xfrm>
          <a:prstGeom prst="rect">
            <a:avLst/>
          </a:prstGeom>
        </p:spPr>
      </p:pic>
    </p:spTree>
    <p:extLst>
      <p:ext uri="{BB962C8B-B14F-4D97-AF65-F5344CB8AC3E}">
        <p14:creationId xmlns:p14="http://schemas.microsoft.com/office/powerpoint/2010/main" val="4036446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47037E-9806-0048-AE9F-93823679CCC2}"/>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E507E855-08E8-1A43-A520-DD1D89311F40}"/>
              </a:ext>
            </a:extLst>
          </p:cNvPr>
          <p:cNvSpPr>
            <a:spLocks noGrp="1"/>
          </p:cNvSpPr>
          <p:nvPr>
            <p:ph type="sldNum" sz="quarter" idx="12"/>
          </p:nvPr>
        </p:nvSpPr>
        <p:spPr/>
        <p:txBody>
          <a:bodyPr/>
          <a:lstStyle/>
          <a:p>
            <a:fld id="{0A297500-7527-634B-90F4-69D0994C32B4}" type="slidenum">
              <a:rPr lang="nl-NL" smtClean="0"/>
              <a:t>27</a:t>
            </a:fld>
            <a:endParaRPr lang="nl-NL"/>
          </a:p>
        </p:txBody>
      </p:sp>
      <p:sp>
        <p:nvSpPr>
          <p:cNvPr id="5" name="Content Placeholder 4">
            <a:extLst>
              <a:ext uri="{FF2B5EF4-FFF2-40B4-BE49-F238E27FC236}">
                <a16:creationId xmlns:a16="http://schemas.microsoft.com/office/drawing/2014/main" id="{2604DA56-78F3-DF4B-8A53-7E49E305AE26}"/>
              </a:ext>
            </a:extLst>
          </p:cNvPr>
          <p:cNvSpPr>
            <a:spLocks noGrp="1"/>
          </p:cNvSpPr>
          <p:nvPr>
            <p:ph sz="quarter" idx="13"/>
          </p:nvPr>
        </p:nvSpPr>
        <p:spPr/>
        <p:txBody>
          <a:bodyPr/>
          <a:lstStyle/>
          <a:p>
            <a:endParaRPr lang="en-BE"/>
          </a:p>
        </p:txBody>
      </p:sp>
      <p:sp>
        <p:nvSpPr>
          <p:cNvPr id="6" name="Title 5">
            <a:extLst>
              <a:ext uri="{FF2B5EF4-FFF2-40B4-BE49-F238E27FC236}">
                <a16:creationId xmlns:a16="http://schemas.microsoft.com/office/drawing/2014/main" id="{201808BE-CFBC-734E-AFB8-6047F2D948DE}"/>
              </a:ext>
            </a:extLst>
          </p:cNvPr>
          <p:cNvSpPr>
            <a:spLocks noGrp="1"/>
          </p:cNvSpPr>
          <p:nvPr>
            <p:ph type="title"/>
          </p:nvPr>
        </p:nvSpPr>
        <p:spPr/>
        <p:txBody>
          <a:bodyPr/>
          <a:lstStyle/>
          <a:p>
            <a:r>
              <a:rPr lang="en-GB" dirty="0"/>
              <a:t>F</a:t>
            </a:r>
            <a:r>
              <a:rPr lang="en-BE" dirty="0"/>
              <a:t>rom bulky to under-glass …</a:t>
            </a:r>
          </a:p>
        </p:txBody>
      </p:sp>
      <p:pic>
        <p:nvPicPr>
          <p:cNvPr id="7" name="image.png" descr="image.png">
            <a:extLst>
              <a:ext uri="{FF2B5EF4-FFF2-40B4-BE49-F238E27FC236}">
                <a16:creationId xmlns:a16="http://schemas.microsoft.com/office/drawing/2014/main" id="{EFBC5B4B-BFDE-8E49-B8F8-B8E81F16F089}"/>
              </a:ext>
            </a:extLst>
          </p:cNvPr>
          <p:cNvPicPr>
            <a:picLocks noGrp="1"/>
          </p:cNvPicPr>
          <p:nvPr>
            <p:ph idx="1"/>
          </p:nvPr>
        </p:nvPicPr>
        <p:blipFill>
          <a:blip r:embed="rId2"/>
          <a:srcRect l="18045"/>
          <a:stretch>
            <a:fillRect/>
          </a:stretch>
        </p:blipFill>
        <p:spPr>
          <a:xfrm>
            <a:off x="1049867" y="1544090"/>
            <a:ext cx="3595726" cy="4271981"/>
          </a:xfrm>
          <a:prstGeom prst="rect">
            <a:avLst/>
          </a:prstGeom>
          <a:ln w="12700">
            <a:miter lim="400000"/>
          </a:ln>
        </p:spPr>
      </p:pic>
      <p:pic>
        <p:nvPicPr>
          <p:cNvPr id="8" name="Picture 7">
            <a:extLst>
              <a:ext uri="{FF2B5EF4-FFF2-40B4-BE49-F238E27FC236}">
                <a16:creationId xmlns:a16="http://schemas.microsoft.com/office/drawing/2014/main" id="{9CD4A9A3-E4E2-EA4A-ADC9-14E284A277D8}"/>
              </a:ext>
            </a:extLst>
          </p:cNvPr>
          <p:cNvPicPr>
            <a:picLocks noChangeAspect="1"/>
          </p:cNvPicPr>
          <p:nvPr/>
        </p:nvPicPr>
        <p:blipFill>
          <a:blip r:embed="rId3"/>
          <a:stretch>
            <a:fillRect/>
          </a:stretch>
        </p:blipFill>
        <p:spPr>
          <a:xfrm>
            <a:off x="5140590" y="1212149"/>
            <a:ext cx="6092868" cy="3425843"/>
          </a:xfrm>
          <a:prstGeom prst="rect">
            <a:avLst/>
          </a:prstGeom>
        </p:spPr>
      </p:pic>
      <p:sp>
        <p:nvSpPr>
          <p:cNvPr id="10" name="TextBox 9">
            <a:extLst>
              <a:ext uri="{FF2B5EF4-FFF2-40B4-BE49-F238E27FC236}">
                <a16:creationId xmlns:a16="http://schemas.microsoft.com/office/drawing/2014/main" id="{B9559589-CC4A-FE45-B5E3-646003CD141B}"/>
              </a:ext>
            </a:extLst>
          </p:cNvPr>
          <p:cNvSpPr txBox="1"/>
          <p:nvPr/>
        </p:nvSpPr>
        <p:spPr>
          <a:xfrm>
            <a:off x="6979001" y="4824998"/>
            <a:ext cx="2416046" cy="646331"/>
          </a:xfrm>
          <a:prstGeom prst="rect">
            <a:avLst/>
          </a:prstGeom>
          <a:noFill/>
        </p:spPr>
        <p:txBody>
          <a:bodyPr wrap="none" rtlCol="0">
            <a:spAutoFit/>
          </a:bodyPr>
          <a:lstStyle/>
          <a:p>
            <a:r>
              <a:rPr lang="en-BE" dirty="0"/>
              <a:t>Samsung Galaxy S10</a:t>
            </a:r>
          </a:p>
          <a:p>
            <a:r>
              <a:rPr lang="en-BE" dirty="0"/>
              <a:t>@</a:t>
            </a:r>
            <a:r>
              <a:rPr lang="en-BE" dirty="0">
                <a:hlinkClick r:id="rId4"/>
              </a:rPr>
              <a:t>AndroidAuthority</a:t>
            </a:r>
            <a:endParaRPr lang="en-BE" dirty="0"/>
          </a:p>
        </p:txBody>
      </p:sp>
    </p:spTree>
    <p:extLst>
      <p:ext uri="{BB962C8B-B14F-4D97-AF65-F5344CB8AC3E}">
        <p14:creationId xmlns:p14="http://schemas.microsoft.com/office/powerpoint/2010/main" val="3542397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33BCBD1-FE0B-414C-A098-B05A7CA16C2F}"/>
              </a:ext>
            </a:extLst>
          </p:cNvPr>
          <p:cNvSpPr>
            <a:spLocks noGrp="1"/>
          </p:cNvSpPr>
          <p:nvPr>
            <p:ph idx="1"/>
          </p:nvPr>
        </p:nvSpPr>
        <p:spPr/>
        <p:txBody>
          <a:bodyPr/>
          <a:lstStyle/>
          <a:p>
            <a:endParaRPr lang="en-BE"/>
          </a:p>
        </p:txBody>
      </p:sp>
      <p:sp>
        <p:nvSpPr>
          <p:cNvPr id="5" name="Content Placeholder 4">
            <a:extLst>
              <a:ext uri="{FF2B5EF4-FFF2-40B4-BE49-F238E27FC236}">
                <a16:creationId xmlns:a16="http://schemas.microsoft.com/office/drawing/2014/main" id="{28F25939-3054-7D48-B1A5-5D0F1280FED4}"/>
              </a:ext>
            </a:extLst>
          </p:cNvPr>
          <p:cNvSpPr>
            <a:spLocks noGrp="1"/>
          </p:cNvSpPr>
          <p:nvPr>
            <p:ph sz="quarter" idx="13"/>
          </p:nvPr>
        </p:nvSpPr>
        <p:spPr/>
        <p:txBody>
          <a:bodyPr/>
          <a:lstStyle/>
          <a:p>
            <a:endParaRPr lang="en-BE"/>
          </a:p>
        </p:txBody>
      </p:sp>
      <p:sp>
        <p:nvSpPr>
          <p:cNvPr id="278" name="Ultrasound vs. Optical"/>
          <p:cNvSpPr txBox="1">
            <a:spLocks noGrp="1"/>
          </p:cNvSpPr>
          <p:nvPr>
            <p:ph type="title"/>
          </p:nvPr>
        </p:nvSpPr>
        <p:spPr>
          <a:prstGeom prst="rect">
            <a:avLst/>
          </a:prstGeom>
        </p:spPr>
        <p:txBody>
          <a:bodyPr/>
          <a:lstStyle/>
          <a:p>
            <a:r>
              <a:t>Ultrasound vs. Optical</a:t>
            </a:r>
          </a:p>
        </p:txBody>
      </p:sp>
      <p:sp>
        <p:nvSpPr>
          <p:cNvPr id="279" name="Text"/>
          <p:cNvSpPr txBox="1"/>
          <p:nvPr/>
        </p:nvSpPr>
        <p:spPr>
          <a:xfrm>
            <a:off x="1384300" y="1704975"/>
            <a:ext cx="9436101" cy="340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41275" algn="r">
              <a:buClr>
                <a:srgbClr val="303645"/>
              </a:buClr>
              <a:buFont typeface="Verdana"/>
            </a:pPr>
            <a:r>
              <a:rPr sz="800">
                <a:solidFill>
                  <a:srgbClr val="303645"/>
                </a:solidFill>
                <a:uFill>
                  <a:solidFill>
                    <a:srgbClr val="303645"/>
                  </a:solidFill>
                </a:uFill>
                <a:latin typeface="Verdana"/>
                <a:ea typeface="Verdana"/>
                <a:cs typeface="Verdana"/>
                <a:sym typeface="Verdana"/>
              </a:rPr>
              <a:t>  </a:t>
            </a:r>
            <a:r>
              <a:rPr sz="21600">
                <a:solidFill>
                  <a:srgbClr val="303645"/>
                </a:solidFill>
                <a:uFill>
                  <a:solidFill>
                    <a:srgbClr val="303645"/>
                  </a:solidFill>
                </a:uFill>
                <a:latin typeface="Verdana"/>
                <a:ea typeface="Verdana"/>
                <a:cs typeface="Verdana"/>
                <a:sym typeface="Verdana"/>
              </a:rPr>
              <a:t> </a:t>
            </a:r>
            <a:r>
              <a:rPr sz="800">
                <a:solidFill>
                  <a:srgbClr val="303645"/>
                </a:solidFill>
                <a:uFill>
                  <a:solidFill>
                    <a:srgbClr val="303645"/>
                  </a:solidFill>
                </a:uFill>
                <a:latin typeface="Verdana"/>
                <a:ea typeface="Verdana"/>
                <a:cs typeface="Verdana"/>
                <a:sym typeface="Verdana"/>
              </a:rPr>
              <a:t>                                                                                                                                                           </a:t>
            </a:r>
          </a:p>
        </p:txBody>
      </p:sp>
      <p:pic>
        <p:nvPicPr>
          <p:cNvPr id="280" name="fingers01.jpg" descr="fingers01.jpg"/>
          <p:cNvPicPr>
            <a:picLocks/>
          </p:cNvPicPr>
          <p:nvPr/>
        </p:nvPicPr>
        <p:blipFill>
          <a:blip r:embed="rId2"/>
          <a:stretch>
            <a:fillRect/>
          </a:stretch>
        </p:blipFill>
        <p:spPr>
          <a:xfrm>
            <a:off x="595368" y="2070129"/>
            <a:ext cx="5400000" cy="3240369"/>
          </a:xfrm>
          <a:prstGeom prst="rect">
            <a:avLst/>
          </a:prstGeom>
          <a:ln w="12700">
            <a:miter lim="400000"/>
          </a:ln>
        </p:spPr>
      </p:pic>
      <p:pic>
        <p:nvPicPr>
          <p:cNvPr id="281" name="fingers02.jpg" descr="fingers02.jpg"/>
          <p:cNvPicPr>
            <a:picLocks/>
          </p:cNvPicPr>
          <p:nvPr/>
        </p:nvPicPr>
        <p:blipFill>
          <a:blip r:embed="rId3"/>
          <a:stretch>
            <a:fillRect/>
          </a:stretch>
        </p:blipFill>
        <p:spPr>
          <a:xfrm>
            <a:off x="6216002" y="2093051"/>
            <a:ext cx="5399405" cy="3240369"/>
          </a:xfrm>
          <a:prstGeom prst="rect">
            <a:avLst/>
          </a:prstGeom>
          <a:ln w="12700">
            <a:miter lim="400000"/>
          </a:ln>
        </p:spPr>
      </p:pic>
      <p:sp>
        <p:nvSpPr>
          <p:cNvPr id="282" name="© Ultra-Scan"/>
          <p:cNvSpPr txBox="1"/>
          <p:nvPr/>
        </p:nvSpPr>
        <p:spPr>
          <a:xfrm>
            <a:off x="5442762" y="5529602"/>
            <a:ext cx="1105211"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Monotype Sorts"/>
            </a:pPr>
            <a:r>
              <a:rPr sz="1400" dirty="0" err="1">
                <a:latin typeface="Symbol"/>
                <a:ea typeface="Symbol"/>
                <a:cs typeface="Symbol"/>
                <a:sym typeface="Symbol"/>
              </a:rPr>
              <a:t>Ó</a:t>
            </a:r>
            <a:r>
              <a:rPr sz="1400" i="1" dirty="0">
                <a:latin typeface="Times New Roman"/>
                <a:ea typeface="Times New Roman"/>
                <a:cs typeface="Times New Roman"/>
                <a:sym typeface="Times New Roman"/>
              </a:rPr>
              <a:t> Ultra-Scan</a:t>
            </a:r>
          </a:p>
        </p:txBody>
      </p:sp>
    </p:spTree>
    <p:extLst>
      <p:ext uri="{BB962C8B-B14F-4D97-AF65-F5344CB8AC3E}">
        <p14:creationId xmlns:p14="http://schemas.microsoft.com/office/powerpoint/2010/main" val="781279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BD7A18-59F7-454A-B3E4-BBA61AE1ADCA}"/>
              </a:ext>
            </a:extLst>
          </p:cNvPr>
          <p:cNvSpPr>
            <a:spLocks noGrp="1"/>
          </p:cNvSpPr>
          <p:nvPr>
            <p:ph idx="1"/>
          </p:nvPr>
        </p:nvSpPr>
        <p:spPr/>
        <p:txBody>
          <a:bodyPr/>
          <a:lstStyle/>
          <a:p>
            <a:endParaRPr lang="en-BE" dirty="0"/>
          </a:p>
        </p:txBody>
      </p:sp>
      <p:sp>
        <p:nvSpPr>
          <p:cNvPr id="291" name="MultiSpectral Fingerprint Acquisition"/>
          <p:cNvSpPr txBox="1">
            <a:spLocks noGrp="1"/>
          </p:cNvSpPr>
          <p:nvPr>
            <p:ph type="title"/>
          </p:nvPr>
        </p:nvSpPr>
        <p:spPr>
          <a:prstGeom prst="rect">
            <a:avLst/>
          </a:prstGeom>
        </p:spPr>
        <p:txBody>
          <a:bodyPr/>
          <a:lstStyle>
            <a:lvl1pPr>
              <a:defRPr sz="3200"/>
            </a:lvl1pPr>
          </a:lstStyle>
          <a:p>
            <a:r>
              <a:t>MultiSpectral Fingerprint Acquisition</a:t>
            </a:r>
          </a:p>
        </p:txBody>
      </p:sp>
      <p:pic>
        <p:nvPicPr>
          <p:cNvPr id="294" name="image.png" descr="image.png"/>
          <p:cNvPicPr>
            <a:picLocks/>
          </p:cNvPicPr>
          <p:nvPr/>
        </p:nvPicPr>
        <p:blipFill>
          <a:blip r:embed="rId2"/>
          <a:stretch>
            <a:fillRect/>
          </a:stretch>
        </p:blipFill>
        <p:spPr>
          <a:xfrm>
            <a:off x="574800" y="1592604"/>
            <a:ext cx="9420100" cy="3436596"/>
          </a:xfrm>
          <a:prstGeom prst="rect">
            <a:avLst/>
          </a:prstGeom>
          <a:ln w="12700">
            <a:miter lim="400000"/>
          </a:ln>
        </p:spPr>
      </p:pic>
      <p:pic>
        <p:nvPicPr>
          <p:cNvPr id="295" name="image.tiff" descr="image.tiff"/>
          <p:cNvPicPr>
            <a:picLocks/>
          </p:cNvPicPr>
          <p:nvPr/>
        </p:nvPicPr>
        <p:blipFill>
          <a:blip r:embed="rId3"/>
          <a:stretch>
            <a:fillRect/>
          </a:stretch>
        </p:blipFill>
        <p:spPr>
          <a:xfrm>
            <a:off x="9512299" y="209769"/>
            <a:ext cx="2579633" cy="2406431"/>
          </a:xfrm>
          <a:prstGeom prst="rect">
            <a:avLst/>
          </a:prstGeom>
          <a:ln w="12700">
            <a:miter lim="400000"/>
          </a:ln>
        </p:spPr>
      </p:pic>
      <p:pic>
        <p:nvPicPr>
          <p:cNvPr id="3" name="Picture 2">
            <a:extLst>
              <a:ext uri="{FF2B5EF4-FFF2-40B4-BE49-F238E27FC236}">
                <a16:creationId xmlns:a16="http://schemas.microsoft.com/office/drawing/2014/main" id="{88C6E9C9-90A4-C64F-8280-971A38532266}"/>
              </a:ext>
            </a:extLst>
          </p:cNvPr>
          <p:cNvPicPr>
            <a:picLocks noChangeAspect="1"/>
          </p:cNvPicPr>
          <p:nvPr/>
        </p:nvPicPr>
        <p:blipFill>
          <a:blip r:embed="rId4"/>
          <a:stretch>
            <a:fillRect/>
          </a:stretch>
        </p:blipFill>
        <p:spPr>
          <a:xfrm>
            <a:off x="8785922" y="3295309"/>
            <a:ext cx="3192546" cy="3192546"/>
          </a:xfrm>
          <a:prstGeom prst="rect">
            <a:avLst/>
          </a:prstGeom>
        </p:spPr>
      </p:pic>
    </p:spTree>
    <p:extLst>
      <p:ext uri="{BB962C8B-B14F-4D97-AF65-F5344CB8AC3E}">
        <p14:creationId xmlns:p14="http://schemas.microsoft.com/office/powerpoint/2010/main" val="94485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PART I BACKGROUND…"/>
          <p:cNvSpPr txBox="1">
            <a:spLocks noGrp="1"/>
          </p:cNvSpPr>
          <p:nvPr>
            <p:ph idx="1"/>
          </p:nvPr>
        </p:nvSpPr>
        <p:spPr>
          <a:prstGeom prst="rect">
            <a:avLst/>
          </a:prstGeom>
        </p:spPr>
        <p:txBody>
          <a:bodyPr>
            <a:normAutofit/>
          </a:bodyPr>
          <a:lstStyle/>
          <a:p>
            <a:pPr marL="41275" indent="0">
              <a:lnSpc>
                <a:spcPct val="80000"/>
              </a:lnSpc>
              <a:buClr>
                <a:srgbClr val="000000"/>
              </a:buClr>
              <a:buSzPct val="125000"/>
              <a:buNone/>
              <a:defRPr sz="2000"/>
            </a:pPr>
            <a:r>
              <a:rPr sz="2000" dirty="0">
                <a:solidFill>
                  <a:schemeClr val="bg1">
                    <a:lumMod val="75000"/>
                  </a:schemeClr>
                </a:solidFill>
              </a:rPr>
              <a:t>PART I BACKGROUND </a:t>
            </a:r>
          </a:p>
          <a:p>
            <a:pPr marL="784225" lvl="1" indent="-285750">
              <a:lnSpc>
                <a:spcPct val="80000"/>
              </a:lnSpc>
              <a:buClr>
                <a:srgbClr val="000000"/>
              </a:buClr>
              <a:buSzPct val="125000"/>
              <a:defRPr sz="1800"/>
            </a:pPr>
            <a:r>
              <a:rPr sz="2000" dirty="0">
                <a:solidFill>
                  <a:schemeClr val="bg1">
                    <a:lumMod val="75000"/>
                  </a:schemeClr>
                </a:solidFill>
              </a:rPr>
              <a:t>Introduction  </a:t>
            </a:r>
          </a:p>
          <a:p>
            <a:pPr marL="784225" lvl="1" indent="-285750">
              <a:lnSpc>
                <a:spcPct val="80000"/>
              </a:lnSpc>
              <a:buClr>
                <a:srgbClr val="000000"/>
              </a:buClr>
              <a:buSzPct val="125000"/>
              <a:defRPr sz="1800"/>
            </a:pPr>
            <a:r>
              <a:rPr sz="2000" dirty="0">
                <a:solidFill>
                  <a:schemeClr val="bg1">
                    <a:lumMod val="75000"/>
                  </a:schemeClr>
                </a:solidFill>
              </a:rPr>
              <a:t>Basic pattern recognition aspects</a:t>
            </a:r>
            <a:endParaRPr lang="en-US" sz="2000" dirty="0">
              <a:solidFill>
                <a:schemeClr val="bg1">
                  <a:lumMod val="75000"/>
                </a:schemeClr>
              </a:solidFill>
            </a:endParaRPr>
          </a:p>
          <a:p>
            <a:pPr marL="41275" indent="0">
              <a:lnSpc>
                <a:spcPct val="80000"/>
              </a:lnSpc>
              <a:buClr>
                <a:srgbClr val="000000"/>
              </a:buClr>
              <a:buSzPct val="125000"/>
              <a:buNone/>
              <a:defRPr sz="1800"/>
            </a:pPr>
            <a:r>
              <a:rPr sz="2000" dirty="0"/>
              <a:t>Part II APPLICATIONS</a:t>
            </a:r>
          </a:p>
          <a:p>
            <a:pPr marL="784225" lvl="1" indent="-285750">
              <a:lnSpc>
                <a:spcPct val="80000"/>
              </a:lnSpc>
              <a:buClr>
                <a:srgbClr val="000000"/>
              </a:buClr>
              <a:buSzPct val="125000"/>
              <a:defRPr sz="1800"/>
            </a:pPr>
            <a:r>
              <a:rPr sz="2000" b="1" dirty="0">
                <a:solidFill>
                  <a:srgbClr val="FF0000"/>
                </a:solidFill>
              </a:rPr>
              <a:t>fingerprints</a:t>
            </a:r>
          </a:p>
          <a:p>
            <a:pPr marL="784225" lvl="1" indent="-285750">
              <a:lnSpc>
                <a:spcPct val="80000"/>
              </a:lnSpc>
              <a:buClr>
                <a:srgbClr val="000000"/>
              </a:buClr>
              <a:buSzPct val="125000"/>
              <a:defRPr sz="1800"/>
            </a:pPr>
            <a:r>
              <a:rPr sz="2000" b="1" dirty="0"/>
              <a:t>facial recognition</a:t>
            </a:r>
          </a:p>
          <a:p>
            <a:pPr marL="784225" lvl="1" indent="-285750">
              <a:lnSpc>
                <a:spcPct val="80000"/>
              </a:lnSpc>
              <a:buClr>
                <a:srgbClr val="000000"/>
              </a:buClr>
              <a:buSzPct val="125000"/>
              <a:defRPr sz="1800"/>
            </a:pPr>
            <a:r>
              <a:rPr sz="2000" b="1" dirty="0"/>
              <a:t>iris scanning </a:t>
            </a:r>
          </a:p>
          <a:p>
            <a:pPr marL="784225" lvl="1" indent="-285750">
              <a:lnSpc>
                <a:spcPct val="80000"/>
              </a:lnSpc>
              <a:buClr>
                <a:srgbClr val="000000"/>
              </a:buClr>
              <a:buSzPct val="125000"/>
              <a:defRPr sz="1800"/>
            </a:pPr>
            <a:r>
              <a:rPr sz="2000" dirty="0"/>
              <a:t>retina scanning </a:t>
            </a:r>
          </a:p>
          <a:p>
            <a:pPr marL="784225" lvl="1" indent="-285750">
              <a:lnSpc>
                <a:spcPct val="80000"/>
              </a:lnSpc>
              <a:buClr>
                <a:srgbClr val="000000"/>
              </a:buClr>
              <a:buSzPct val="125000"/>
              <a:defRPr sz="1800"/>
            </a:pPr>
            <a:r>
              <a:rPr sz="2000" dirty="0"/>
              <a:t>hand geometry</a:t>
            </a:r>
          </a:p>
          <a:p>
            <a:pPr marL="784225" lvl="1" indent="-285750">
              <a:lnSpc>
                <a:spcPct val="80000"/>
              </a:lnSpc>
              <a:buClr>
                <a:srgbClr val="000000"/>
              </a:buClr>
              <a:buSzPct val="125000"/>
              <a:defRPr sz="1800"/>
            </a:pPr>
            <a:r>
              <a:rPr sz="2000" dirty="0"/>
              <a:t>voice verification</a:t>
            </a:r>
          </a:p>
          <a:p>
            <a:pPr marL="784225" lvl="1" indent="-285750">
              <a:lnSpc>
                <a:spcPct val="80000"/>
              </a:lnSpc>
              <a:buClr>
                <a:srgbClr val="000000"/>
              </a:buClr>
              <a:buSzPct val="125000"/>
              <a:defRPr sz="1800"/>
            </a:pPr>
            <a:r>
              <a:rPr sz="2000" dirty="0"/>
              <a:t>signature verification</a:t>
            </a:r>
          </a:p>
          <a:p>
            <a:pPr marL="784225" lvl="1" indent="-285750">
              <a:lnSpc>
                <a:spcPct val="80000"/>
              </a:lnSpc>
              <a:buClr>
                <a:srgbClr val="000000"/>
              </a:buClr>
              <a:buSzPct val="125000"/>
              <a:defRPr sz="1800"/>
            </a:pPr>
            <a:r>
              <a:rPr sz="2000" dirty="0"/>
              <a:t>Others (ear biometrics)</a:t>
            </a:r>
            <a:endParaRPr lang="en-US" sz="2000" dirty="0"/>
          </a:p>
          <a:p>
            <a:pPr marL="784225" lvl="1" indent="-285750">
              <a:lnSpc>
                <a:spcPct val="80000"/>
              </a:lnSpc>
              <a:buClr>
                <a:srgbClr val="000000"/>
              </a:buClr>
              <a:buSzPct val="125000"/>
              <a:defRPr sz="1800"/>
            </a:pPr>
            <a:r>
              <a:rPr lang="en-BE" sz="2000" dirty="0"/>
              <a:t>Multi-modal biometrics</a:t>
            </a:r>
            <a:endParaRPr sz="2000" dirty="0"/>
          </a:p>
          <a:p>
            <a:pPr marL="41275" indent="0">
              <a:lnSpc>
                <a:spcPct val="80000"/>
              </a:lnSpc>
              <a:spcBef>
                <a:spcPts val="500"/>
              </a:spcBef>
              <a:buClr>
                <a:srgbClr val="000000"/>
              </a:buClr>
              <a:buSzPct val="125000"/>
              <a:buNone/>
              <a:defRPr sz="2000"/>
            </a:pPr>
            <a:r>
              <a:rPr lang="en-US" sz="2000" dirty="0"/>
              <a:t>Part III </a:t>
            </a:r>
            <a:r>
              <a:rPr sz="2000" dirty="0"/>
              <a:t>Implementation and security issues</a:t>
            </a:r>
          </a:p>
        </p:txBody>
      </p:sp>
      <p:pic>
        <p:nvPicPr>
          <p:cNvPr id="12" name="Content Placeholder 11">
            <a:extLst>
              <a:ext uri="{FF2B5EF4-FFF2-40B4-BE49-F238E27FC236}">
                <a16:creationId xmlns:a16="http://schemas.microsoft.com/office/drawing/2014/main" id="{F5D4BF4C-5E5E-3446-B574-65E506774C90}"/>
              </a:ext>
            </a:extLst>
          </p:cNvPr>
          <p:cNvPicPr>
            <a:picLocks noGrp="1" noChangeAspect="1"/>
          </p:cNvPicPr>
          <p:nvPr>
            <p:ph sz="quarter" idx="13"/>
          </p:nvPr>
        </p:nvPicPr>
        <p:blipFill>
          <a:blip r:embed="rId2"/>
          <a:stretch>
            <a:fillRect/>
          </a:stretch>
        </p:blipFill>
        <p:spPr>
          <a:xfrm>
            <a:off x="5552799" y="1545933"/>
            <a:ext cx="6326993" cy="3893534"/>
          </a:xfr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a:solidFill>
              <a:srgbClr val="1D8DB0"/>
            </a:solidFill>
          </a:ln>
        </p:spPr>
      </p:pic>
      <p:sp>
        <p:nvSpPr>
          <p:cNvPr id="13" name="Title 12">
            <a:extLst>
              <a:ext uri="{FF2B5EF4-FFF2-40B4-BE49-F238E27FC236}">
                <a16:creationId xmlns:a16="http://schemas.microsoft.com/office/drawing/2014/main" id="{39CEA6A2-5DBB-9B43-B8A5-4E90AC934295}"/>
              </a:ext>
            </a:extLst>
          </p:cNvPr>
          <p:cNvSpPr>
            <a:spLocks noGrp="1"/>
          </p:cNvSpPr>
          <p:nvPr>
            <p:ph type="title"/>
          </p:nvPr>
        </p:nvSpPr>
        <p:spPr/>
        <p:txBody>
          <a:bodyPr/>
          <a:lstStyle/>
          <a:p>
            <a:r>
              <a:rPr lang="en-BE" dirty="0"/>
              <a:t>Biometrics Syllabus</a:t>
            </a:r>
          </a:p>
        </p:txBody>
      </p:sp>
    </p:spTree>
    <p:extLst>
      <p:ext uri="{BB962C8B-B14F-4D97-AF65-F5344CB8AC3E}">
        <p14:creationId xmlns:p14="http://schemas.microsoft.com/office/powerpoint/2010/main" val="3772086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Improved Quality…"/>
          <p:cNvSpPr txBox="1">
            <a:spLocks noGrp="1"/>
          </p:cNvSpPr>
          <p:nvPr>
            <p:ph idx="1"/>
          </p:nvPr>
        </p:nvSpPr>
        <p:spPr>
          <a:prstGeom prst="rect">
            <a:avLst/>
          </a:prstGeom>
        </p:spPr>
        <p:txBody>
          <a:bodyPr/>
          <a:lstStyle/>
          <a:p>
            <a:pPr marL="298450" indent="-257175">
              <a:buClr>
                <a:srgbClr val="000000"/>
              </a:buClr>
              <a:buSzPct val="75000"/>
            </a:pPr>
            <a:r>
              <a:rPr dirty="0"/>
              <a:t>Improved Quality</a:t>
            </a:r>
          </a:p>
          <a:p>
            <a:pPr marL="298450" indent="-257175">
              <a:buClr>
                <a:srgbClr val="000000"/>
              </a:buClr>
              <a:buSzPct val="75000"/>
            </a:pPr>
            <a:r>
              <a:rPr dirty="0"/>
              <a:t>Additional Challenge: 3D/2D matching</a:t>
            </a:r>
          </a:p>
        </p:txBody>
      </p:sp>
      <p:sp>
        <p:nvSpPr>
          <p:cNvPr id="297" name="3D Touchless FP acquisition"/>
          <p:cNvSpPr txBox="1">
            <a:spLocks noGrp="1"/>
          </p:cNvSpPr>
          <p:nvPr>
            <p:ph type="title"/>
          </p:nvPr>
        </p:nvSpPr>
        <p:spPr>
          <a:prstGeom prst="rect">
            <a:avLst/>
          </a:prstGeom>
        </p:spPr>
        <p:txBody>
          <a:bodyPr/>
          <a:lstStyle/>
          <a:p>
            <a:r>
              <a:t>3D Touchless FP acquisition</a:t>
            </a:r>
          </a:p>
        </p:txBody>
      </p:sp>
      <p:pic>
        <p:nvPicPr>
          <p:cNvPr id="299" name="side-angle.png" descr="side-angle.png"/>
          <p:cNvPicPr>
            <a:picLocks noChangeAspect="1"/>
          </p:cNvPicPr>
          <p:nvPr/>
        </p:nvPicPr>
        <p:blipFill>
          <a:blip r:embed="rId4"/>
          <a:stretch>
            <a:fillRect/>
          </a:stretch>
        </p:blipFill>
        <p:spPr>
          <a:xfrm>
            <a:off x="1645742" y="2832100"/>
            <a:ext cx="4900756" cy="2800432"/>
          </a:xfrm>
          <a:prstGeom prst="rect">
            <a:avLst/>
          </a:prstGeom>
          <a:ln w="12700">
            <a:miter lim="400000"/>
          </a:ln>
        </p:spPr>
      </p:pic>
      <p:sp>
        <p:nvSpPr>
          <p:cNvPr id="300" name="www.flashscan3d.com…"/>
          <p:cNvSpPr txBox="1"/>
          <p:nvPr/>
        </p:nvSpPr>
        <p:spPr>
          <a:xfrm>
            <a:off x="1427725" y="6227058"/>
            <a:ext cx="8547101" cy="630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a:defRPr sz="1600"/>
            </a:pPr>
            <a:r>
              <a:rPr sz="1200" u="sng" dirty="0">
                <a:solidFill>
                  <a:schemeClr val="bg1"/>
                </a:solidFill>
                <a:hlinkClick r:id="rId5">
                  <a:extLst>
                    <a:ext uri="{A12FA001-AC4F-418D-AE19-62706E023703}">
                      <ahyp:hlinkClr xmlns:ahyp="http://schemas.microsoft.com/office/drawing/2018/hyperlinkcolor" val="tx"/>
                    </a:ext>
                  </a:extLst>
                </a:hlinkClick>
              </a:rPr>
              <a:t>www.flashscan3d.com</a:t>
            </a:r>
          </a:p>
          <a:p>
            <a:pPr>
              <a:defRPr sz="1600"/>
            </a:pPr>
            <a:r>
              <a:rPr sz="1200" u="sng" dirty="0">
                <a:solidFill>
                  <a:schemeClr val="bg1"/>
                </a:solidFill>
                <a:hlinkClick r:id="rId6">
                  <a:extLst>
                    <a:ext uri="{A12FA001-AC4F-418D-AE19-62706E023703}">
                      <ahyp:hlinkClr xmlns:ahyp="http://schemas.microsoft.com/office/drawing/2018/hyperlinkcolor" val="tx"/>
                    </a:ext>
                  </a:extLst>
                </a:hlinkClick>
              </a:rPr>
              <a:t>http://www.vis.uky.edu/~realtime3d/Research/Fingerprint.htm</a:t>
            </a:r>
          </a:p>
          <a:p>
            <a:pPr>
              <a:defRPr sz="1600"/>
            </a:pPr>
            <a:r>
              <a:rPr sz="1200" u="sng" dirty="0">
                <a:solidFill>
                  <a:schemeClr val="bg1"/>
                </a:solidFill>
                <a:hlinkClick r:id="rId7">
                  <a:extLst>
                    <a:ext uri="{A12FA001-AC4F-418D-AE19-62706E023703}">
                      <ahyp:hlinkClr xmlns:ahyp="http://schemas.microsoft.com/office/drawing/2018/hyperlinkcolor" val="tx"/>
                    </a:ext>
                  </a:extLst>
                </a:hlinkClick>
              </a:rPr>
              <a:t>http://www.tbs-biometrics.com</a:t>
            </a:r>
          </a:p>
        </p:txBody>
      </p:sp>
      <p:pic>
        <p:nvPicPr>
          <p:cNvPr id="301" name="md_sli.mov" descr="md_sli.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6757493" y="2832099"/>
            <a:ext cx="3787250" cy="2800431"/>
          </a:xfrm>
          <a:prstGeom prst="rect">
            <a:avLst/>
          </a:prstGeom>
          <a:ln w="12700">
            <a:miter lim="400000"/>
          </a:ln>
        </p:spPr>
      </p:pic>
    </p:spTree>
    <p:extLst>
      <p:ext uri="{BB962C8B-B14F-4D97-AF65-F5344CB8AC3E}">
        <p14:creationId xmlns:p14="http://schemas.microsoft.com/office/powerpoint/2010/main" val="128382060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0" fill="hold"/>
                                        <p:tgtEl>
                                          <p:spTgt spid="30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01"/>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MorphoWave Desktop">
            <a:hlinkClick r:id="" action="ppaction://media"/>
            <a:extLst>
              <a:ext uri="{FF2B5EF4-FFF2-40B4-BE49-F238E27FC236}">
                <a16:creationId xmlns:a16="http://schemas.microsoft.com/office/drawing/2014/main" id="{248C13DF-A1CE-0B4B-ADAD-D38DA6417A2B}"/>
              </a:ext>
            </a:extLst>
          </p:cNvPr>
          <p:cNvPicPr>
            <a:picLocks noGrp="1" noRot="1" noChangeAspect="1"/>
          </p:cNvPicPr>
          <p:nvPr>
            <p:ph idx="1"/>
            <a:videoFile r:link="rId1"/>
          </p:nvPr>
        </p:nvPicPr>
        <p:blipFill>
          <a:blip r:embed="rId3"/>
          <a:stretch>
            <a:fillRect/>
          </a:stretch>
        </p:blipFill>
        <p:spPr>
          <a:xfrm>
            <a:off x="2128838" y="1655763"/>
            <a:ext cx="7935912" cy="4464050"/>
          </a:xfrm>
          <a:prstGeom prst="rect">
            <a:avLst/>
          </a:prstGeom>
        </p:spPr>
      </p:pic>
      <p:sp>
        <p:nvSpPr>
          <p:cNvPr id="3" name="Footer Placeholder 2">
            <a:extLst>
              <a:ext uri="{FF2B5EF4-FFF2-40B4-BE49-F238E27FC236}">
                <a16:creationId xmlns:a16="http://schemas.microsoft.com/office/drawing/2014/main" id="{60197CF9-57BE-674D-8ED0-8734CF687352}"/>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BF26841C-E7E6-A34E-A799-E8936EF354E2}"/>
              </a:ext>
            </a:extLst>
          </p:cNvPr>
          <p:cNvSpPr>
            <a:spLocks noGrp="1"/>
          </p:cNvSpPr>
          <p:nvPr>
            <p:ph type="sldNum" sz="quarter" idx="12"/>
          </p:nvPr>
        </p:nvSpPr>
        <p:spPr/>
        <p:txBody>
          <a:bodyPr/>
          <a:lstStyle/>
          <a:p>
            <a:fld id="{0A297500-7527-634B-90F4-69D0994C32B4}" type="slidenum">
              <a:rPr lang="nl-NL" smtClean="0"/>
              <a:t>31</a:t>
            </a:fld>
            <a:endParaRPr lang="nl-NL"/>
          </a:p>
        </p:txBody>
      </p:sp>
      <p:sp>
        <p:nvSpPr>
          <p:cNvPr id="5" name="Title 4">
            <a:extLst>
              <a:ext uri="{FF2B5EF4-FFF2-40B4-BE49-F238E27FC236}">
                <a16:creationId xmlns:a16="http://schemas.microsoft.com/office/drawing/2014/main" id="{05EA03DC-89AA-6B4A-A79F-C7EFA393293B}"/>
              </a:ext>
            </a:extLst>
          </p:cNvPr>
          <p:cNvSpPr>
            <a:spLocks noGrp="1"/>
          </p:cNvSpPr>
          <p:nvPr>
            <p:ph type="title"/>
          </p:nvPr>
        </p:nvSpPr>
        <p:spPr/>
        <p:txBody>
          <a:bodyPr/>
          <a:lstStyle/>
          <a:p>
            <a:r>
              <a:rPr lang="en-BE" dirty="0"/>
              <a:t>MorphoWave Desktop</a:t>
            </a:r>
          </a:p>
        </p:txBody>
      </p:sp>
    </p:spTree>
    <p:extLst>
      <p:ext uri="{BB962C8B-B14F-4D97-AF65-F5344CB8AC3E}">
        <p14:creationId xmlns:p14="http://schemas.microsoft.com/office/powerpoint/2010/main" val="20747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9391C4-5DE6-9B40-BCBB-222D8C6C4928}"/>
              </a:ext>
            </a:extLst>
          </p:cNvPr>
          <p:cNvSpPr>
            <a:spLocks noGrp="1"/>
          </p:cNvSpPr>
          <p:nvPr>
            <p:ph idx="1"/>
          </p:nvPr>
        </p:nvSpPr>
        <p:spPr/>
        <p:txBody>
          <a:bodyPr>
            <a:normAutofit fontScale="92500"/>
          </a:bodyPr>
          <a:lstStyle/>
          <a:p>
            <a:pPr fontAlgn="base"/>
            <a:r>
              <a:rPr lang="en-GB" dirty="0" err="1"/>
              <a:t>Morpho</a:t>
            </a:r>
            <a:r>
              <a:rPr lang="en-GB" i="1" dirty="0" err="1"/>
              <a:t>Wave</a:t>
            </a:r>
            <a:r>
              <a:rPr lang="en-GB" dirty="0"/>
              <a:t> Desktop by IDEMIA scans and processes simultaneously four fingerprints with a single hand movement over its large contactless scanning surface.</a:t>
            </a:r>
          </a:p>
          <a:p>
            <a:pPr fontAlgn="base"/>
            <a:r>
              <a:rPr lang="en-GB" dirty="0"/>
              <a:t>This sequence lasting less than a second, </a:t>
            </a:r>
            <a:r>
              <a:rPr lang="en-GB" dirty="0" err="1"/>
              <a:t>Morpho</a:t>
            </a:r>
            <a:r>
              <a:rPr lang="en-GB" i="1" dirty="0" err="1"/>
              <a:t>Wave</a:t>
            </a:r>
            <a:r>
              <a:rPr lang="en-GB" dirty="0" err="1"/>
              <a:t>Desktop</a:t>
            </a:r>
            <a:r>
              <a:rPr lang="en-GB" dirty="0"/>
              <a:t> is then capable of enrolling all 10 fingerprints (2 slaps* and 2 thumbs) in under 5 seconds. </a:t>
            </a:r>
          </a:p>
          <a:p>
            <a:pPr fontAlgn="base"/>
            <a:r>
              <a:rPr lang="en-GB" dirty="0"/>
              <a:t>In addition, the 3D technology captures more than just ridges but also surface, shape and curvature of fingers, resulting in a 20%+ higher hit rate than any competing solution (based on an independent study) and a proven compatibility with standard flat and rolled fingerprint databases and AFIS systems.</a:t>
            </a:r>
          </a:p>
          <a:p>
            <a:pPr fontAlgn="base"/>
            <a:r>
              <a:rPr lang="en-GB" dirty="0" err="1"/>
              <a:t>Morpho</a:t>
            </a:r>
            <a:r>
              <a:rPr lang="en-GB" i="1" dirty="0" err="1"/>
              <a:t>Wave</a:t>
            </a:r>
            <a:r>
              <a:rPr lang="en-GB" dirty="0"/>
              <a:t> Desktop copes with wet and dry fingers, mitigates hygiene concerns and is robust against external light and dust. </a:t>
            </a:r>
            <a:br>
              <a:rPr lang="en-GB" dirty="0"/>
            </a:br>
            <a:endParaRPr lang="en-BE" dirty="0"/>
          </a:p>
        </p:txBody>
      </p:sp>
      <p:sp>
        <p:nvSpPr>
          <p:cNvPr id="3" name="Footer Placeholder 2">
            <a:extLst>
              <a:ext uri="{FF2B5EF4-FFF2-40B4-BE49-F238E27FC236}">
                <a16:creationId xmlns:a16="http://schemas.microsoft.com/office/drawing/2014/main" id="{E3C5C0EA-C644-E748-ACCB-479714BE64AC}"/>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19374230-57AE-A84A-8BFE-3617D1025B87}"/>
              </a:ext>
            </a:extLst>
          </p:cNvPr>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a:extLst>
              <a:ext uri="{FF2B5EF4-FFF2-40B4-BE49-F238E27FC236}">
                <a16:creationId xmlns:a16="http://schemas.microsoft.com/office/drawing/2014/main" id="{9FBDC182-3A8C-7A48-909B-1EECB2D027E8}"/>
              </a:ext>
            </a:extLst>
          </p:cNvPr>
          <p:cNvSpPr>
            <a:spLocks noGrp="1"/>
          </p:cNvSpPr>
          <p:nvPr>
            <p:ph type="title"/>
          </p:nvPr>
        </p:nvSpPr>
        <p:spPr/>
        <p:txBody>
          <a:bodyPr/>
          <a:lstStyle/>
          <a:p>
            <a:r>
              <a:rPr lang="en-BE" dirty="0"/>
              <a:t>Touchless (3D) optical scanner</a:t>
            </a:r>
          </a:p>
        </p:txBody>
      </p:sp>
    </p:spTree>
    <p:extLst>
      <p:ext uri="{BB962C8B-B14F-4D97-AF65-F5344CB8AC3E}">
        <p14:creationId xmlns:p14="http://schemas.microsoft.com/office/powerpoint/2010/main" val="3286813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A12B473-6703-164B-959D-368DDD51CDAD}"/>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1C483120-714B-7B46-B2A1-BCA521969027}"/>
              </a:ext>
            </a:extLst>
          </p:cNvPr>
          <p:cNvSpPr>
            <a:spLocks noGrp="1"/>
          </p:cNvSpPr>
          <p:nvPr>
            <p:ph type="sldNum" sz="quarter" idx="12"/>
          </p:nvPr>
        </p:nvSpPr>
        <p:spPr/>
        <p:txBody>
          <a:bodyPr/>
          <a:lstStyle/>
          <a:p>
            <a:fld id="{0A297500-7527-634B-90F4-69D0994C32B4}" type="slidenum">
              <a:rPr lang="nl-NL" smtClean="0"/>
              <a:t>33</a:t>
            </a:fld>
            <a:endParaRPr lang="nl-NL"/>
          </a:p>
        </p:txBody>
      </p:sp>
      <p:pic>
        <p:nvPicPr>
          <p:cNvPr id="11" name="Content Placeholder 10">
            <a:extLst>
              <a:ext uri="{FF2B5EF4-FFF2-40B4-BE49-F238E27FC236}">
                <a16:creationId xmlns:a16="http://schemas.microsoft.com/office/drawing/2014/main" id="{A694D1B4-95B1-6940-BAB4-3CDE529CBC03}"/>
              </a:ext>
            </a:extLst>
          </p:cNvPr>
          <p:cNvPicPr>
            <a:picLocks noGrp="1" noChangeAspect="1"/>
          </p:cNvPicPr>
          <p:nvPr>
            <p:ph idx="1"/>
          </p:nvPr>
        </p:nvPicPr>
        <p:blipFill>
          <a:blip r:embed="rId2"/>
          <a:stretch>
            <a:fillRect/>
          </a:stretch>
        </p:blipFill>
        <p:spPr>
          <a:xfrm>
            <a:off x="1329267" y="1280912"/>
            <a:ext cx="4040437" cy="4874298"/>
          </a:xfrm>
        </p:spPr>
      </p:pic>
      <p:sp>
        <p:nvSpPr>
          <p:cNvPr id="5" name="Content Placeholder 4">
            <a:extLst>
              <a:ext uri="{FF2B5EF4-FFF2-40B4-BE49-F238E27FC236}">
                <a16:creationId xmlns:a16="http://schemas.microsoft.com/office/drawing/2014/main" id="{20BDDAA4-FBAF-3145-A03E-6167D5518A05}"/>
              </a:ext>
            </a:extLst>
          </p:cNvPr>
          <p:cNvSpPr>
            <a:spLocks noGrp="1"/>
          </p:cNvSpPr>
          <p:nvPr>
            <p:ph sz="quarter" idx="13"/>
          </p:nvPr>
        </p:nvSpPr>
        <p:spPr/>
        <p:txBody>
          <a:bodyPr/>
          <a:lstStyle/>
          <a:p>
            <a:endParaRPr lang="en-BE"/>
          </a:p>
        </p:txBody>
      </p:sp>
      <p:sp>
        <p:nvSpPr>
          <p:cNvPr id="6" name="Title 5">
            <a:extLst>
              <a:ext uri="{FF2B5EF4-FFF2-40B4-BE49-F238E27FC236}">
                <a16:creationId xmlns:a16="http://schemas.microsoft.com/office/drawing/2014/main" id="{8FCDF744-0860-6C4B-9D2D-4C09C0582128}"/>
              </a:ext>
            </a:extLst>
          </p:cNvPr>
          <p:cNvSpPr>
            <a:spLocks noGrp="1"/>
          </p:cNvSpPr>
          <p:nvPr>
            <p:ph type="title"/>
          </p:nvPr>
        </p:nvSpPr>
        <p:spPr/>
        <p:txBody>
          <a:bodyPr/>
          <a:lstStyle/>
          <a:p>
            <a:r>
              <a:rPr lang="en-BE" dirty="0"/>
              <a:t>Touchless (3D) optical scanner</a:t>
            </a:r>
          </a:p>
        </p:txBody>
      </p:sp>
      <p:pic>
        <p:nvPicPr>
          <p:cNvPr id="9" name="Picture 8">
            <a:extLst>
              <a:ext uri="{FF2B5EF4-FFF2-40B4-BE49-F238E27FC236}">
                <a16:creationId xmlns:a16="http://schemas.microsoft.com/office/drawing/2014/main" id="{1C80E16D-077C-0E49-A640-43AD4300E979}"/>
              </a:ext>
            </a:extLst>
          </p:cNvPr>
          <p:cNvPicPr>
            <a:picLocks noChangeAspect="1"/>
          </p:cNvPicPr>
          <p:nvPr/>
        </p:nvPicPr>
        <p:blipFill>
          <a:blip r:embed="rId3"/>
          <a:stretch>
            <a:fillRect/>
          </a:stretch>
        </p:blipFill>
        <p:spPr>
          <a:xfrm>
            <a:off x="6461535" y="1718802"/>
            <a:ext cx="4401198" cy="4401198"/>
          </a:xfrm>
          <a:prstGeom prst="rect">
            <a:avLst/>
          </a:prstGeom>
        </p:spPr>
      </p:pic>
      <p:sp>
        <p:nvSpPr>
          <p:cNvPr id="8" name="Rectangle 7">
            <a:extLst>
              <a:ext uri="{FF2B5EF4-FFF2-40B4-BE49-F238E27FC236}">
                <a16:creationId xmlns:a16="http://schemas.microsoft.com/office/drawing/2014/main" id="{070FA602-5466-5842-8FD3-89FE5E9E417E}"/>
              </a:ext>
            </a:extLst>
          </p:cNvPr>
          <p:cNvSpPr/>
          <p:nvPr/>
        </p:nvSpPr>
        <p:spPr>
          <a:xfrm>
            <a:off x="6289971" y="1899307"/>
            <a:ext cx="4878323" cy="369332"/>
          </a:xfrm>
          <a:prstGeom prst="rect">
            <a:avLst/>
          </a:prstGeom>
        </p:spPr>
        <p:txBody>
          <a:bodyPr wrap="none">
            <a:spAutoFit/>
          </a:bodyPr>
          <a:lstStyle/>
          <a:p>
            <a:r>
              <a:rPr lang="en-BE" dirty="0">
                <a:solidFill>
                  <a:srgbClr val="FF0000"/>
                </a:solidFill>
              </a:rPr>
              <a:t>https://www.idemia.com/morphowave-desktop</a:t>
            </a:r>
          </a:p>
        </p:txBody>
      </p:sp>
      <p:sp>
        <p:nvSpPr>
          <p:cNvPr id="12" name="Rectangle 11">
            <a:extLst>
              <a:ext uri="{FF2B5EF4-FFF2-40B4-BE49-F238E27FC236}">
                <a16:creationId xmlns:a16="http://schemas.microsoft.com/office/drawing/2014/main" id="{0A778F0B-DD9B-344B-A0F3-F9274C0DFD2C}"/>
              </a:ext>
            </a:extLst>
          </p:cNvPr>
          <p:cNvSpPr/>
          <p:nvPr/>
        </p:nvSpPr>
        <p:spPr>
          <a:xfrm>
            <a:off x="780134" y="6363307"/>
            <a:ext cx="8287665" cy="461665"/>
          </a:xfrm>
          <a:prstGeom prst="rect">
            <a:avLst/>
          </a:prstGeom>
        </p:spPr>
        <p:txBody>
          <a:bodyPr wrap="square">
            <a:spAutoFit/>
          </a:bodyPr>
          <a:lstStyle/>
          <a:p>
            <a:r>
              <a:rPr lang="en-BE" sz="1200" dirty="0"/>
              <a:t>https://www.biometricupdate.com/201909/new-ai-engine-boosts-morphowave-compact-biometric-fingerprint-performance</a:t>
            </a:r>
          </a:p>
        </p:txBody>
      </p:sp>
    </p:spTree>
    <p:extLst>
      <p:ext uri="{BB962C8B-B14F-4D97-AF65-F5344CB8AC3E}">
        <p14:creationId xmlns:p14="http://schemas.microsoft.com/office/powerpoint/2010/main" val="1132100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ference (area, resolution, contrast): inked fingerprints…"/>
          <p:cNvSpPr txBox="1">
            <a:spLocks noGrp="1"/>
          </p:cNvSpPr>
          <p:nvPr>
            <p:ph idx="1"/>
          </p:nvPr>
        </p:nvSpPr>
        <p:spPr>
          <a:prstGeom prst="rect">
            <a:avLst/>
          </a:prstGeom>
        </p:spPr>
        <p:txBody>
          <a:bodyPr/>
          <a:lstStyle/>
          <a:p>
            <a:pPr marL="298450" indent="-257175">
              <a:buClr>
                <a:srgbClr val="000000"/>
              </a:buClr>
              <a:buSzPct val="75000"/>
              <a:defRPr sz="2400"/>
            </a:pPr>
            <a:r>
              <a:rPr dirty="0">
                <a:solidFill>
                  <a:srgbClr val="FF2600"/>
                </a:solidFill>
                <a:uFill>
                  <a:solidFill>
                    <a:srgbClr val="FF2600"/>
                  </a:solidFill>
                </a:uFill>
              </a:rPr>
              <a:t>Reference </a:t>
            </a:r>
            <a:r>
              <a:rPr dirty="0"/>
              <a:t>(area, resolution, contrast): inked fingerprints</a:t>
            </a:r>
          </a:p>
          <a:p>
            <a:pPr marL="298450" indent="-257175">
              <a:buClr>
                <a:srgbClr val="000000"/>
              </a:buClr>
              <a:buSzPct val="75000"/>
              <a:defRPr sz="2400"/>
            </a:pPr>
            <a:r>
              <a:rPr dirty="0">
                <a:solidFill>
                  <a:srgbClr val="FF2600"/>
                </a:solidFill>
                <a:uFill>
                  <a:solidFill>
                    <a:srgbClr val="FF2600"/>
                  </a:solidFill>
                </a:uFill>
              </a:rPr>
              <a:t>Optical</a:t>
            </a:r>
            <a:r>
              <a:rPr dirty="0"/>
              <a:t> FTIR</a:t>
            </a:r>
            <a:r>
              <a:rPr lang="en-US" dirty="0"/>
              <a:t> (!)</a:t>
            </a:r>
            <a:r>
              <a:rPr dirty="0"/>
              <a:t> (bulky, best quality, large area, expensive)</a:t>
            </a:r>
          </a:p>
          <a:p>
            <a:pPr marL="298450" indent="-257175">
              <a:buClr>
                <a:srgbClr val="000000"/>
              </a:buClr>
              <a:buSzPct val="75000"/>
              <a:defRPr sz="2400"/>
            </a:pPr>
            <a:r>
              <a:rPr dirty="0">
                <a:solidFill>
                  <a:srgbClr val="FF2600"/>
                </a:solidFill>
                <a:uFill>
                  <a:solidFill>
                    <a:srgbClr val="FF2600"/>
                  </a:solidFill>
                </a:uFill>
              </a:rPr>
              <a:t>Differential capacitance</a:t>
            </a:r>
            <a:r>
              <a:rPr dirty="0"/>
              <a:t> (cheap, small, </a:t>
            </a:r>
            <a:r>
              <a:rPr strike="sngStrike" dirty="0"/>
              <a:t>lower</a:t>
            </a:r>
            <a:r>
              <a:rPr dirty="0"/>
              <a:t> Q)</a:t>
            </a:r>
          </a:p>
          <a:p>
            <a:pPr marL="298450" indent="-257175">
              <a:buClr>
                <a:srgbClr val="000000"/>
              </a:buClr>
              <a:buSzPct val="75000"/>
              <a:defRPr sz="2400"/>
            </a:pPr>
            <a:r>
              <a:rPr dirty="0">
                <a:solidFill>
                  <a:srgbClr val="FF2600"/>
                </a:solidFill>
                <a:uFill>
                  <a:solidFill>
                    <a:srgbClr val="FF2600"/>
                  </a:solidFill>
                </a:uFill>
              </a:rPr>
              <a:t>Ultrasound</a:t>
            </a:r>
            <a:r>
              <a:rPr dirty="0"/>
              <a:t> TIR (</a:t>
            </a:r>
            <a:r>
              <a:rPr strike="sngStrike" dirty="0"/>
              <a:t>bulky</a:t>
            </a:r>
            <a:r>
              <a:rPr dirty="0"/>
              <a:t>, quality, small area)</a:t>
            </a:r>
          </a:p>
          <a:p>
            <a:pPr marL="298450" indent="-257175">
              <a:buClr>
                <a:srgbClr val="000000"/>
              </a:buClr>
              <a:buSzPct val="75000"/>
              <a:defRPr sz="2400"/>
            </a:pPr>
            <a:r>
              <a:rPr dirty="0">
                <a:solidFill>
                  <a:srgbClr val="FF2600"/>
                </a:solidFill>
                <a:uFill>
                  <a:solidFill>
                    <a:srgbClr val="FF2600"/>
                  </a:solidFill>
                </a:uFill>
              </a:rPr>
              <a:t>Thermal</a:t>
            </a:r>
            <a:r>
              <a:rPr dirty="0"/>
              <a:t> sensing of temperature differential across ridges and valleys</a:t>
            </a:r>
          </a:p>
          <a:p>
            <a:pPr marL="298450" indent="-257175">
              <a:buClr>
                <a:srgbClr val="000000"/>
              </a:buClr>
              <a:buSzPct val="75000"/>
              <a:defRPr sz="2400"/>
            </a:pPr>
            <a:r>
              <a:rPr dirty="0">
                <a:solidFill>
                  <a:srgbClr val="FF2600"/>
                </a:solidFill>
                <a:uFill>
                  <a:solidFill>
                    <a:srgbClr val="FF2600"/>
                  </a:solidFill>
                </a:uFill>
              </a:rPr>
              <a:t>Non-contact 3-D</a:t>
            </a:r>
            <a:r>
              <a:rPr dirty="0"/>
              <a:t> scanning</a:t>
            </a:r>
          </a:p>
        </p:txBody>
      </p:sp>
      <p:sp>
        <p:nvSpPr>
          <p:cNvPr id="304" name="Live Fingerprints Acquisition Devices"/>
          <p:cNvSpPr txBox="1">
            <a:spLocks noGrp="1"/>
          </p:cNvSpPr>
          <p:nvPr>
            <p:ph type="title"/>
          </p:nvPr>
        </p:nvSpPr>
        <p:spPr>
          <a:prstGeom prst="rect">
            <a:avLst/>
          </a:prstGeom>
        </p:spPr>
        <p:txBody>
          <a:bodyPr>
            <a:normAutofit/>
          </a:bodyPr>
          <a:lstStyle/>
          <a:p>
            <a:r>
              <a:rPr dirty="0"/>
              <a:t>Live Fingerprints</a:t>
            </a:r>
            <a:r>
              <a:rPr lang="en-US" dirty="0"/>
              <a:t> </a:t>
            </a:r>
            <a:r>
              <a:rPr dirty="0"/>
              <a:t>Acquisition Devices </a:t>
            </a:r>
          </a:p>
        </p:txBody>
      </p:sp>
      <p:sp>
        <p:nvSpPr>
          <p:cNvPr id="2" name="TextBox 1">
            <a:extLst>
              <a:ext uri="{FF2B5EF4-FFF2-40B4-BE49-F238E27FC236}">
                <a16:creationId xmlns:a16="http://schemas.microsoft.com/office/drawing/2014/main" id="{6DB9AD5D-7108-134A-BCCE-F7C542EF8603}"/>
              </a:ext>
            </a:extLst>
          </p:cNvPr>
          <p:cNvSpPr txBox="1"/>
          <p:nvPr/>
        </p:nvSpPr>
        <p:spPr>
          <a:xfrm>
            <a:off x="2192191" y="5439541"/>
            <a:ext cx="7917552" cy="369332"/>
          </a:xfrm>
          <a:prstGeom prst="rect">
            <a:avLst/>
          </a:prstGeom>
          <a:noFill/>
        </p:spPr>
        <p:txBody>
          <a:bodyPr wrap="none" rtlCol="0">
            <a:spAutoFit/>
          </a:bodyPr>
          <a:lstStyle/>
          <a:p>
            <a:r>
              <a:rPr lang="en-GB" dirty="0"/>
              <a:t>See </a:t>
            </a:r>
            <a:r>
              <a:rPr lang="en-GB" dirty="0">
                <a:hlinkClick r:id="rId3"/>
              </a:rPr>
              <a:t>this page </a:t>
            </a:r>
            <a:r>
              <a:rPr lang="en-GB" dirty="0"/>
              <a:t> (</a:t>
            </a:r>
            <a:r>
              <a:rPr lang="en-GB" dirty="0">
                <a:hlinkClick r:id="rId4"/>
              </a:rPr>
              <a:t>and</a:t>
            </a:r>
            <a:r>
              <a:rPr lang="en-GB" dirty="0"/>
              <a:t>) for the latest developments and technology comparison</a:t>
            </a:r>
            <a:endParaRPr lang="en-BE" dirty="0"/>
          </a:p>
        </p:txBody>
      </p:sp>
    </p:spTree>
    <p:extLst>
      <p:ext uri="{BB962C8B-B14F-4D97-AF65-F5344CB8AC3E}">
        <p14:creationId xmlns:p14="http://schemas.microsoft.com/office/powerpoint/2010/main" val="3394465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E5D70-C7E3-3C48-8C09-87729071816B}"/>
              </a:ext>
            </a:extLst>
          </p:cNvPr>
          <p:cNvSpPr>
            <a:spLocks noGrp="1"/>
          </p:cNvSpPr>
          <p:nvPr>
            <p:ph idx="1"/>
          </p:nvPr>
        </p:nvSpPr>
        <p:spPr/>
        <p:txBody>
          <a:bodyPr/>
          <a:lstStyle/>
          <a:p>
            <a:endParaRPr lang="en-BE"/>
          </a:p>
        </p:txBody>
      </p:sp>
      <p:sp>
        <p:nvSpPr>
          <p:cNvPr id="308" name="Fingerprint Recognition:  Sensors (I)"/>
          <p:cNvSpPr txBox="1">
            <a:spLocks noGrp="1"/>
          </p:cNvSpPr>
          <p:nvPr>
            <p:ph type="title"/>
          </p:nvPr>
        </p:nvSpPr>
        <p:spPr>
          <a:prstGeom prst="rect">
            <a:avLst/>
          </a:prstGeom>
        </p:spPr>
        <p:txBody>
          <a:bodyPr>
            <a:normAutofit/>
          </a:bodyPr>
          <a:lstStyle/>
          <a:p>
            <a:r>
              <a:rPr dirty="0"/>
              <a:t>Fingerprint Recognition: Sensors (I)</a:t>
            </a:r>
          </a:p>
        </p:txBody>
      </p:sp>
      <p:grpSp>
        <p:nvGrpSpPr>
          <p:cNvPr id="311" name="Group"/>
          <p:cNvGrpSpPr/>
          <p:nvPr/>
        </p:nvGrpSpPr>
        <p:grpSpPr>
          <a:xfrm>
            <a:off x="8814529" y="2797705"/>
            <a:ext cx="2669320" cy="2681819"/>
            <a:chOff x="0" y="0"/>
            <a:chExt cx="2669318" cy="2681819"/>
          </a:xfrm>
        </p:grpSpPr>
        <p:pic>
          <p:nvPicPr>
            <p:cNvPr id="309" name="FingerTIP.jpg" descr="FingerTIP.jpg"/>
            <p:cNvPicPr>
              <a:picLocks/>
            </p:cNvPicPr>
            <p:nvPr/>
          </p:nvPicPr>
          <p:blipFill>
            <a:blip r:embed="rId3"/>
            <a:stretch>
              <a:fillRect/>
            </a:stretch>
          </p:blipFill>
          <p:spPr>
            <a:xfrm>
              <a:off x="835226" y="0"/>
              <a:ext cx="830962" cy="2020888"/>
            </a:xfrm>
            <a:prstGeom prst="rect">
              <a:avLst/>
            </a:prstGeom>
            <a:ln w="12700" cap="flat">
              <a:noFill/>
              <a:miter lim="400000"/>
            </a:ln>
            <a:effectLst/>
          </p:spPr>
        </p:pic>
        <p:sp>
          <p:nvSpPr>
            <p:cNvPr id="310" name="Capacitive sensor…"/>
            <p:cNvSpPr txBox="1"/>
            <p:nvPr/>
          </p:nvSpPr>
          <p:spPr>
            <a:xfrm>
              <a:off x="0" y="2112432"/>
              <a:ext cx="2669318" cy="569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p>
              <a:pPr marL="40639" marR="40639" defTabSz="762000">
                <a:buClr>
                  <a:srgbClr val="000000"/>
                </a:buClr>
                <a:buFont typeface="Arial Rounded MT Bold"/>
              </a:pPr>
              <a:r>
                <a:rPr sz="1600">
                  <a:latin typeface="Arial Rounded MT Bold"/>
                  <a:ea typeface="Arial Rounded MT Bold"/>
                  <a:cs typeface="Arial Rounded MT Bold"/>
                  <a:sym typeface="Arial Rounded MT Bold"/>
                </a:rPr>
                <a:t>Capacitive sensor</a:t>
              </a:r>
            </a:p>
            <a:p>
              <a:pPr marL="40639" marR="40639" defTabSz="762000">
                <a:buClr>
                  <a:srgbClr val="000000"/>
                </a:buClr>
                <a:buFont typeface="Arial Rounded MT Bold"/>
              </a:pPr>
              <a:r>
                <a:rPr sz="1600">
                  <a:latin typeface="Arial Rounded MT Bold"/>
                  <a:ea typeface="Arial Rounded MT Bold"/>
                  <a:cs typeface="Arial Rounded MT Bold"/>
                  <a:sym typeface="Arial Rounded MT Bold"/>
                </a:rPr>
                <a:t>[FingerTIP™  by Infineon]</a:t>
              </a:r>
            </a:p>
          </p:txBody>
        </p:sp>
      </p:grpSp>
      <p:grpSp>
        <p:nvGrpSpPr>
          <p:cNvPr id="314" name="Group"/>
          <p:cNvGrpSpPr/>
          <p:nvPr/>
        </p:nvGrpSpPr>
        <p:grpSpPr>
          <a:xfrm>
            <a:off x="1067745" y="2116670"/>
            <a:ext cx="2449908" cy="3857625"/>
            <a:chOff x="392987" y="0"/>
            <a:chExt cx="2449907" cy="3857625"/>
          </a:xfrm>
        </p:grpSpPr>
        <p:pic>
          <p:nvPicPr>
            <p:cNvPr id="312" name="sony_fiu.jpg" descr="sony_fiu.jpg"/>
            <p:cNvPicPr>
              <a:picLocks/>
            </p:cNvPicPr>
            <p:nvPr/>
          </p:nvPicPr>
          <p:blipFill>
            <a:blip r:embed="rId4"/>
            <a:stretch>
              <a:fillRect/>
            </a:stretch>
          </p:blipFill>
          <p:spPr>
            <a:xfrm>
              <a:off x="392987" y="0"/>
              <a:ext cx="2320744" cy="2149475"/>
            </a:xfrm>
            <a:prstGeom prst="rect">
              <a:avLst/>
            </a:prstGeom>
            <a:ln w="12700" cap="flat">
              <a:noFill/>
              <a:miter lim="400000"/>
            </a:ln>
            <a:effectLst/>
          </p:spPr>
        </p:pic>
        <p:sp>
          <p:nvSpPr>
            <p:cNvPr id="313" name="Optical fingerprint sensor…"/>
            <p:cNvSpPr/>
            <p:nvPr/>
          </p:nvSpPr>
          <p:spPr>
            <a:xfrm>
              <a:off x="1572895" y="2587625"/>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p>
              <a:pPr marL="40639" marR="40639" defTabSz="762000">
                <a:buClr>
                  <a:srgbClr val="000000"/>
                </a:buClr>
                <a:buFont typeface="Arial Rounded MT Bold"/>
                <a:defRPr sz="1600">
                  <a:latin typeface="Arial Rounded MT Bold"/>
                  <a:ea typeface="Arial Rounded MT Bold"/>
                  <a:cs typeface="Arial Rounded MT Bold"/>
                  <a:sym typeface="Arial Rounded MT Bold"/>
                </a:defRPr>
              </a:pPr>
              <a:r>
                <a:rPr sz="1600"/>
                <a:t>Optical fingerprint sensor</a:t>
              </a:r>
            </a:p>
            <a:p>
              <a:pPr marL="40639" marR="40639" defTabSz="762000">
                <a:buClr>
                  <a:srgbClr val="000000"/>
                </a:buClr>
                <a:buFont typeface="Arial Rounded MT Bold"/>
                <a:defRPr sz="1600">
                  <a:latin typeface="Arial Rounded MT Bold"/>
                  <a:ea typeface="Arial Rounded MT Bold"/>
                  <a:cs typeface="Arial Rounded MT Bold"/>
                  <a:sym typeface="Arial Rounded MT Bold"/>
                </a:defRPr>
              </a:pPr>
              <a:r>
                <a:rPr sz="1600"/>
                <a:t>[Fingerprint Identification Unit </a:t>
              </a:r>
              <a:br>
                <a:rPr sz="1600">
                  <a:latin typeface="ＭＳ Ｐゴシック"/>
                  <a:ea typeface="ＭＳ Ｐゴシック"/>
                  <a:cs typeface="ＭＳ Ｐゴシック"/>
                  <a:sym typeface="ＭＳ Ｐゴシック"/>
                </a:rPr>
              </a:br>
              <a:r>
                <a:rPr sz="1600"/>
                <a:t>FIU-001/500 by Sony]</a:t>
              </a:r>
            </a:p>
          </p:txBody>
        </p:sp>
      </p:grpSp>
      <p:grpSp>
        <p:nvGrpSpPr>
          <p:cNvPr id="317" name="Group"/>
          <p:cNvGrpSpPr/>
          <p:nvPr/>
        </p:nvGrpSpPr>
        <p:grpSpPr>
          <a:xfrm>
            <a:off x="5225442" y="1752600"/>
            <a:ext cx="3243388" cy="2316694"/>
            <a:chOff x="0" y="0"/>
            <a:chExt cx="3243387" cy="2316694"/>
          </a:xfrm>
        </p:grpSpPr>
        <p:pic>
          <p:nvPicPr>
            <p:cNvPr id="315" name="delsy_cmosb.png" descr="delsy_cmosb.png"/>
            <p:cNvPicPr>
              <a:picLocks/>
            </p:cNvPicPr>
            <p:nvPr/>
          </p:nvPicPr>
          <p:blipFill>
            <a:blip r:embed="rId5"/>
            <a:stretch>
              <a:fillRect/>
            </a:stretch>
          </p:blipFill>
          <p:spPr>
            <a:xfrm>
              <a:off x="565665" y="0"/>
              <a:ext cx="1941388" cy="1646238"/>
            </a:xfrm>
            <a:prstGeom prst="rect">
              <a:avLst/>
            </a:prstGeom>
            <a:ln w="12700" cap="flat">
              <a:noFill/>
              <a:miter lim="400000"/>
            </a:ln>
            <a:effectLst/>
          </p:spPr>
        </p:pic>
        <p:sp>
          <p:nvSpPr>
            <p:cNvPr id="316" name="Electro-optical sensor…"/>
            <p:cNvSpPr txBox="1"/>
            <p:nvPr/>
          </p:nvSpPr>
          <p:spPr>
            <a:xfrm>
              <a:off x="0" y="1747307"/>
              <a:ext cx="3243387" cy="569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p>
              <a:pPr marL="40639" marR="40639" defTabSz="762000">
                <a:buClr>
                  <a:srgbClr val="000000"/>
                </a:buClr>
                <a:buFont typeface="Arial Rounded MT Bold"/>
              </a:pPr>
              <a:r>
                <a:rPr sz="1600">
                  <a:latin typeface="Arial Rounded MT Bold"/>
                  <a:ea typeface="Arial Rounded MT Bold"/>
                  <a:cs typeface="Arial Rounded MT Bold"/>
                  <a:sym typeface="Arial Rounded MT Bold"/>
                </a:rPr>
                <a:t>Electro-optical sensor </a:t>
              </a:r>
            </a:p>
            <a:p>
              <a:pPr marL="40639" marR="40639" defTabSz="762000">
                <a:buClr>
                  <a:srgbClr val="000000"/>
                </a:buClr>
                <a:buFont typeface="Arial Rounded MT Bold"/>
              </a:pPr>
              <a:r>
                <a:rPr sz="1600">
                  <a:latin typeface="Arial Rounded MT Bold"/>
                  <a:ea typeface="Arial Rounded MT Bold"/>
                  <a:cs typeface="Arial Rounded MT Bold"/>
                  <a:sym typeface="Arial Rounded MT Bold"/>
                </a:rPr>
                <a:t>[DELSY®  CMOS sensor modul]</a:t>
              </a:r>
            </a:p>
          </p:txBody>
        </p:sp>
      </p:grpSp>
      <p:sp>
        <p:nvSpPr>
          <p:cNvPr id="318" name="© Scarlet Schwiderski-Grosche…"/>
          <p:cNvSpPr txBox="1"/>
          <p:nvPr/>
        </p:nvSpPr>
        <p:spPr>
          <a:xfrm>
            <a:off x="2389585" y="6181811"/>
            <a:ext cx="2959143"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Arial"/>
            </a:pPr>
            <a:r>
              <a:rPr sz="1600"/>
              <a:t>© Scarlet Schwiderski-Grosche</a:t>
            </a:r>
          </a:p>
          <a:p>
            <a:pPr marL="41275">
              <a:buClr>
                <a:srgbClr val="000000"/>
              </a:buClr>
              <a:buFont typeface="Arial"/>
              <a:defRPr sz="1200"/>
            </a:pPr>
            <a:r>
              <a:rPr sz="1200"/>
              <a:t>Scarlet.Schwiderski-Grosche@rhul.ac.uk</a:t>
            </a:r>
          </a:p>
        </p:txBody>
      </p:sp>
    </p:spTree>
    <p:extLst>
      <p:ext uri="{BB962C8B-B14F-4D97-AF65-F5344CB8AC3E}">
        <p14:creationId xmlns:p14="http://schemas.microsoft.com/office/powerpoint/2010/main" val="1024494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C15AB1-EF0A-EA42-A6D3-4F656FE5E4A3}"/>
              </a:ext>
            </a:extLst>
          </p:cNvPr>
          <p:cNvSpPr>
            <a:spLocks noGrp="1"/>
          </p:cNvSpPr>
          <p:nvPr>
            <p:ph idx="1"/>
          </p:nvPr>
        </p:nvSpPr>
        <p:spPr/>
        <p:txBody>
          <a:bodyPr/>
          <a:lstStyle/>
          <a:p>
            <a:endParaRPr lang="en-BE"/>
          </a:p>
        </p:txBody>
      </p:sp>
      <p:sp>
        <p:nvSpPr>
          <p:cNvPr id="322" name="Fingerprint Recognition:  Sensors (II)"/>
          <p:cNvSpPr txBox="1">
            <a:spLocks noGrp="1"/>
          </p:cNvSpPr>
          <p:nvPr>
            <p:ph type="title"/>
          </p:nvPr>
        </p:nvSpPr>
        <p:spPr>
          <a:prstGeom prst="rect">
            <a:avLst/>
          </a:prstGeom>
        </p:spPr>
        <p:txBody>
          <a:bodyPr>
            <a:normAutofit/>
          </a:bodyPr>
          <a:lstStyle/>
          <a:p>
            <a:r>
              <a:rPr dirty="0"/>
              <a:t>Fingerprint Recognition: Sensors (II)</a:t>
            </a:r>
          </a:p>
        </p:txBody>
      </p:sp>
      <p:pic>
        <p:nvPicPr>
          <p:cNvPr id="323" name="Thomson.jpg" descr="Thomson.jpg"/>
          <p:cNvPicPr>
            <a:picLocks/>
          </p:cNvPicPr>
          <p:nvPr/>
        </p:nvPicPr>
        <p:blipFill>
          <a:blip r:embed="rId3"/>
          <a:stretch>
            <a:fillRect/>
          </a:stretch>
        </p:blipFill>
        <p:spPr>
          <a:xfrm>
            <a:off x="7136342" y="1914532"/>
            <a:ext cx="2954338" cy="2565679"/>
          </a:xfrm>
          <a:prstGeom prst="rect">
            <a:avLst/>
          </a:prstGeom>
          <a:ln w="12700">
            <a:miter lim="400000"/>
          </a:ln>
        </p:spPr>
      </p:pic>
      <p:sp>
        <p:nvSpPr>
          <p:cNvPr id="324" name="Thermal sensor…"/>
          <p:cNvSpPr txBox="1"/>
          <p:nvPr/>
        </p:nvSpPr>
        <p:spPr>
          <a:xfrm>
            <a:off x="7308346" y="4626688"/>
            <a:ext cx="2610330" cy="815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0639" marR="40639" defTabSz="762000">
              <a:buClr>
                <a:srgbClr val="000000"/>
              </a:buClr>
              <a:buFont typeface="Arial Rounded MT Bold"/>
              <a:defRPr sz="1600">
                <a:latin typeface="Arial Rounded MT Bold"/>
                <a:ea typeface="Arial Rounded MT Bold"/>
                <a:cs typeface="Arial Rounded MT Bold"/>
                <a:sym typeface="Arial Rounded MT Bold"/>
              </a:defRPr>
            </a:pPr>
            <a:r>
              <a:rPr sz="1600" dirty="0"/>
              <a:t>Thermal sensor</a:t>
            </a:r>
          </a:p>
          <a:p>
            <a:pPr marL="40639" marR="40639" defTabSz="762000">
              <a:buClr>
                <a:srgbClr val="000000"/>
              </a:buClr>
              <a:buFont typeface="Arial Rounded MT Bold"/>
              <a:defRPr sz="1600">
                <a:latin typeface="Arial Rounded MT Bold"/>
                <a:ea typeface="Arial Rounded MT Bold"/>
                <a:cs typeface="Arial Rounded MT Bold"/>
                <a:sym typeface="Arial Rounded MT Bold"/>
              </a:defRPr>
            </a:pPr>
            <a:r>
              <a:rPr sz="1600" dirty="0"/>
              <a:t>[</a:t>
            </a:r>
            <a:r>
              <a:rPr sz="1600" dirty="0" err="1"/>
              <a:t>FingerChip</a:t>
            </a:r>
            <a:r>
              <a:rPr sz="1600" dirty="0"/>
              <a:t>™ by ATMEL </a:t>
            </a:r>
            <a:br>
              <a:rPr sz="1600" dirty="0">
                <a:latin typeface="ＭＳ Ｐゴシック"/>
                <a:ea typeface="ＭＳ Ｐゴシック"/>
                <a:cs typeface="ＭＳ Ｐゴシック"/>
                <a:sym typeface="ＭＳ Ｐゴシック"/>
              </a:rPr>
            </a:br>
            <a:r>
              <a:rPr sz="1600" dirty="0"/>
              <a:t>(was: Thomson CSF)]</a:t>
            </a:r>
          </a:p>
        </p:txBody>
      </p:sp>
      <p:pic>
        <p:nvPicPr>
          <p:cNvPr id="325" name="Authentec.png" descr="Authentec.png"/>
          <p:cNvPicPr>
            <a:picLocks/>
          </p:cNvPicPr>
          <p:nvPr/>
        </p:nvPicPr>
        <p:blipFill>
          <a:blip r:embed="rId4"/>
          <a:stretch>
            <a:fillRect/>
          </a:stretch>
        </p:blipFill>
        <p:spPr>
          <a:xfrm>
            <a:off x="1839383" y="1468967"/>
            <a:ext cx="2954338" cy="3565525"/>
          </a:xfrm>
          <a:prstGeom prst="rect">
            <a:avLst/>
          </a:prstGeom>
          <a:ln w="12700">
            <a:miter lim="400000"/>
          </a:ln>
        </p:spPr>
      </p:pic>
      <p:sp>
        <p:nvSpPr>
          <p:cNvPr id="326" name="E-Field Sensor…"/>
          <p:cNvSpPr txBox="1"/>
          <p:nvPr/>
        </p:nvSpPr>
        <p:spPr>
          <a:xfrm>
            <a:off x="1864008" y="5144423"/>
            <a:ext cx="2929713" cy="569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0639" marR="40639" defTabSz="762000">
              <a:buClr>
                <a:srgbClr val="000000"/>
              </a:buClr>
              <a:buFont typeface="Arial Rounded MT Bold"/>
            </a:pPr>
            <a:r>
              <a:rPr sz="1600" dirty="0">
                <a:latin typeface="Arial Rounded MT Bold"/>
                <a:ea typeface="Arial Rounded MT Bold"/>
                <a:cs typeface="Arial Rounded MT Bold"/>
                <a:sym typeface="Arial Rounded MT Bold"/>
              </a:rPr>
              <a:t>E-Field Sensor</a:t>
            </a:r>
          </a:p>
          <a:p>
            <a:pPr marL="40639" marR="40639" defTabSz="762000">
              <a:buClr>
                <a:srgbClr val="000000"/>
              </a:buClr>
              <a:buFont typeface="Arial Rounded MT Bold"/>
            </a:pPr>
            <a:r>
              <a:rPr sz="1600" dirty="0">
                <a:latin typeface="Arial Rounded MT Bold"/>
                <a:ea typeface="Arial Rounded MT Bold"/>
                <a:cs typeface="Arial Rounded MT Bold"/>
                <a:sym typeface="Arial Rounded MT Bold"/>
              </a:rPr>
              <a:t>[</a:t>
            </a:r>
            <a:r>
              <a:rPr sz="1600" dirty="0" err="1">
                <a:latin typeface="Arial Rounded MT Bold"/>
                <a:ea typeface="Arial Rounded MT Bold"/>
                <a:cs typeface="Arial Rounded MT Bold"/>
                <a:sym typeface="Arial Rounded MT Bold"/>
              </a:rPr>
              <a:t>FingerLoc</a:t>
            </a:r>
            <a:r>
              <a:rPr sz="1600" dirty="0">
                <a:latin typeface="Arial Rounded MT Bold"/>
                <a:ea typeface="Arial Rounded MT Bold"/>
                <a:cs typeface="Arial Rounded MT Bold"/>
                <a:sym typeface="Arial Rounded MT Bold"/>
              </a:rPr>
              <a:t>™  by </a:t>
            </a:r>
            <a:r>
              <a:rPr sz="1600" dirty="0" err="1">
                <a:latin typeface="Arial Rounded MT Bold"/>
                <a:ea typeface="Arial Rounded MT Bold"/>
                <a:cs typeface="Arial Rounded MT Bold"/>
                <a:sym typeface="Arial Rounded MT Bold"/>
              </a:rPr>
              <a:t>Authentec</a:t>
            </a:r>
            <a:r>
              <a:rPr sz="1600" dirty="0">
                <a:latin typeface="Arial Rounded MT Bold"/>
                <a:ea typeface="Arial Rounded MT Bold"/>
                <a:cs typeface="Arial Rounded MT Bold"/>
                <a:sym typeface="Arial Rounded MT Bold"/>
              </a:rPr>
              <a:t>]</a:t>
            </a:r>
          </a:p>
        </p:txBody>
      </p:sp>
      <p:sp>
        <p:nvSpPr>
          <p:cNvPr id="327" name="© Scarlet Schwiderski-Grosche…"/>
          <p:cNvSpPr txBox="1"/>
          <p:nvPr/>
        </p:nvSpPr>
        <p:spPr>
          <a:xfrm>
            <a:off x="2389585" y="6181811"/>
            <a:ext cx="2959143"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Arial"/>
            </a:pPr>
            <a:r>
              <a:rPr sz="1600"/>
              <a:t>© Scarlet Schwiderski-Grosche</a:t>
            </a:r>
          </a:p>
          <a:p>
            <a:pPr marL="41275">
              <a:buClr>
                <a:srgbClr val="000000"/>
              </a:buClr>
              <a:buFont typeface="Arial"/>
              <a:defRPr sz="1200"/>
            </a:pPr>
            <a:r>
              <a:rPr sz="1200"/>
              <a:t>Scarlet.Schwiderski-Grosche@rhul.ac.uk</a:t>
            </a:r>
          </a:p>
        </p:txBody>
      </p:sp>
    </p:spTree>
    <p:extLst>
      <p:ext uri="{BB962C8B-B14F-4D97-AF65-F5344CB8AC3E}">
        <p14:creationId xmlns:p14="http://schemas.microsoft.com/office/powerpoint/2010/main" val="4144936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8CF0F3-8C84-C64B-9044-F2DCF4140F1A}"/>
              </a:ext>
            </a:extLst>
          </p:cNvPr>
          <p:cNvSpPr>
            <a:spLocks noGrp="1"/>
          </p:cNvSpPr>
          <p:nvPr>
            <p:ph idx="1"/>
          </p:nvPr>
        </p:nvSpPr>
        <p:spPr>
          <a:xfrm>
            <a:off x="574800" y="1347294"/>
            <a:ext cx="11041200" cy="4464000"/>
          </a:xfrm>
        </p:spPr>
        <p:txBody>
          <a:bodyPr/>
          <a:lstStyle/>
          <a:p>
            <a:endParaRPr lang="en-BE" dirty="0"/>
          </a:p>
        </p:txBody>
      </p:sp>
      <p:sp>
        <p:nvSpPr>
          <p:cNvPr id="331" name="Fingerprint Recognition: Integrated Systems (I)"/>
          <p:cNvSpPr txBox="1">
            <a:spLocks noGrp="1"/>
          </p:cNvSpPr>
          <p:nvPr>
            <p:ph type="title"/>
          </p:nvPr>
        </p:nvSpPr>
        <p:spPr>
          <a:prstGeom prst="rect">
            <a:avLst/>
          </a:prstGeom>
        </p:spPr>
        <p:txBody>
          <a:bodyPr/>
          <a:lstStyle/>
          <a:p>
            <a:r>
              <a:t>Fingerprint Recognition: Integrated Systems (I)</a:t>
            </a:r>
          </a:p>
        </p:txBody>
      </p:sp>
      <p:grpSp>
        <p:nvGrpSpPr>
          <p:cNvPr id="334" name="Group"/>
          <p:cNvGrpSpPr/>
          <p:nvPr/>
        </p:nvGrpSpPr>
        <p:grpSpPr>
          <a:xfrm>
            <a:off x="1426246" y="1589169"/>
            <a:ext cx="3004253" cy="5675231"/>
            <a:chOff x="-63575" y="-11031"/>
            <a:chExt cx="3004251" cy="5675231"/>
          </a:xfrm>
        </p:grpSpPr>
        <p:pic>
          <p:nvPicPr>
            <p:cNvPr id="332" name="biogatetower.jpg" descr="biogatetower.jpg"/>
            <p:cNvPicPr>
              <a:picLocks/>
            </p:cNvPicPr>
            <p:nvPr/>
          </p:nvPicPr>
          <p:blipFill>
            <a:blip r:embed="rId3"/>
            <a:stretch>
              <a:fillRect/>
            </a:stretch>
          </p:blipFill>
          <p:spPr>
            <a:xfrm>
              <a:off x="-63575" y="-11031"/>
              <a:ext cx="2602196" cy="3952875"/>
            </a:xfrm>
            <a:prstGeom prst="rect">
              <a:avLst/>
            </a:prstGeom>
            <a:ln w="12700" cap="flat">
              <a:noFill/>
              <a:miter lim="400000"/>
            </a:ln>
            <a:effectLst/>
          </p:spPr>
        </p:pic>
        <p:sp>
          <p:nvSpPr>
            <p:cNvPr id="333" name="Physical Access Control System…"/>
            <p:cNvSpPr/>
            <p:nvPr/>
          </p:nvSpPr>
          <p:spPr>
            <a:xfrm>
              <a:off x="1670675" y="43942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p>
              <a:pPr marL="40639" marR="40639" defTabSz="762000">
                <a:buClr>
                  <a:srgbClr val="000000"/>
                </a:buClr>
                <a:buFont typeface="Arial Rounded MT Bold"/>
                <a:defRPr sz="1600">
                  <a:latin typeface="Arial Rounded MT Bold"/>
                  <a:ea typeface="Arial Rounded MT Bold"/>
                  <a:cs typeface="Arial Rounded MT Bold"/>
                  <a:sym typeface="Arial Rounded MT Bold"/>
                </a:defRPr>
              </a:pPr>
              <a:endParaRPr sz="1600" dirty="0"/>
            </a:p>
          </p:txBody>
        </p:sp>
      </p:grpSp>
      <p:pic>
        <p:nvPicPr>
          <p:cNvPr id="335" name="IDMouse.jpg" descr="IDMouse.jpg"/>
          <p:cNvPicPr>
            <a:picLocks/>
          </p:cNvPicPr>
          <p:nvPr/>
        </p:nvPicPr>
        <p:blipFill>
          <a:blip r:embed="rId4"/>
          <a:stretch>
            <a:fillRect/>
          </a:stretch>
        </p:blipFill>
        <p:spPr>
          <a:xfrm>
            <a:off x="8004253" y="4215398"/>
            <a:ext cx="2471738" cy="1770063"/>
          </a:xfrm>
          <a:prstGeom prst="rect">
            <a:avLst/>
          </a:prstGeom>
          <a:ln w="12700">
            <a:miter lim="400000"/>
          </a:ln>
        </p:spPr>
      </p:pic>
      <p:sp>
        <p:nvSpPr>
          <p:cNvPr id="336" name="[ID Mouse by Siemens]"/>
          <p:cNvSpPr txBox="1"/>
          <p:nvPr/>
        </p:nvSpPr>
        <p:spPr>
          <a:xfrm>
            <a:off x="8034247" y="5854341"/>
            <a:ext cx="2411750"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0639" marR="40639" defTabSz="762000">
              <a:buClr>
                <a:srgbClr val="000000"/>
              </a:buClr>
              <a:buFont typeface="Arial Rounded MT Bold"/>
              <a:defRPr sz="1600">
                <a:latin typeface="Arial Rounded MT Bold"/>
                <a:ea typeface="Arial Rounded MT Bold"/>
                <a:cs typeface="Arial Rounded MT Bold"/>
                <a:sym typeface="Arial Rounded MT Bold"/>
              </a:defRPr>
            </a:lvl1pPr>
          </a:lstStyle>
          <a:p>
            <a:r>
              <a:rPr dirty="0"/>
              <a:t>[ID Mouse by Siemens]</a:t>
            </a:r>
          </a:p>
        </p:txBody>
      </p:sp>
      <p:grpSp>
        <p:nvGrpSpPr>
          <p:cNvPr id="339" name="Group"/>
          <p:cNvGrpSpPr/>
          <p:nvPr/>
        </p:nvGrpSpPr>
        <p:grpSpPr>
          <a:xfrm>
            <a:off x="4231216" y="1533793"/>
            <a:ext cx="5279522" cy="2596808"/>
            <a:chOff x="0" y="0"/>
            <a:chExt cx="5279520" cy="2596808"/>
          </a:xfrm>
        </p:grpSpPr>
        <p:pic>
          <p:nvPicPr>
            <p:cNvPr id="337" name="biomousepluscard.png" descr="biomousepluscard.png"/>
            <p:cNvPicPr>
              <a:picLocks/>
            </p:cNvPicPr>
            <p:nvPr/>
          </p:nvPicPr>
          <p:blipFill>
            <a:blip r:embed="rId5"/>
            <a:stretch>
              <a:fillRect/>
            </a:stretch>
          </p:blipFill>
          <p:spPr>
            <a:xfrm>
              <a:off x="756605" y="0"/>
              <a:ext cx="3059641" cy="2182813"/>
            </a:xfrm>
            <a:prstGeom prst="rect">
              <a:avLst/>
            </a:prstGeom>
            <a:ln w="12700" cap="flat">
              <a:noFill/>
              <a:miter lim="400000"/>
            </a:ln>
            <a:effectLst/>
          </p:spPr>
        </p:pic>
        <p:sp>
          <p:nvSpPr>
            <p:cNvPr id="338" name="[BioMouse™ Plus by American Biometric Company]"/>
            <p:cNvSpPr txBox="1"/>
            <p:nvPr/>
          </p:nvSpPr>
          <p:spPr>
            <a:xfrm>
              <a:off x="0" y="2273643"/>
              <a:ext cx="5279520" cy="323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defTabSz="762000">
                <a:buClr>
                  <a:srgbClr val="000000"/>
                </a:buClr>
                <a:buFont typeface="Arial Rounded MT Bold"/>
                <a:defRPr sz="1600">
                  <a:latin typeface="Arial Rounded MT Bold"/>
                  <a:ea typeface="Arial Rounded MT Bold"/>
                  <a:cs typeface="Arial Rounded MT Bold"/>
                  <a:sym typeface="Arial Rounded MT Bold"/>
                </a:defRPr>
              </a:lvl1pPr>
            </a:lstStyle>
            <a:p>
              <a:r>
                <a:t>[BioMouse™ Plus by American Biometric Company]</a:t>
              </a:r>
            </a:p>
          </p:txBody>
        </p:sp>
      </p:grpSp>
      <p:sp>
        <p:nvSpPr>
          <p:cNvPr id="340" name="© Scarlet Schwiderski-Grosche…"/>
          <p:cNvSpPr txBox="1"/>
          <p:nvPr/>
        </p:nvSpPr>
        <p:spPr>
          <a:xfrm>
            <a:off x="3013472" y="6417418"/>
            <a:ext cx="626599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marL="41275">
              <a:buClr>
                <a:srgbClr val="000000"/>
              </a:buClr>
              <a:buFont typeface="Arial"/>
            </a:pPr>
            <a:r>
              <a:rPr sz="1600" dirty="0"/>
              <a:t>© Scarlet </a:t>
            </a:r>
            <a:r>
              <a:rPr sz="1600" dirty="0" err="1"/>
              <a:t>Schwiderski-Grosche</a:t>
            </a:r>
            <a:r>
              <a:rPr lang="en-US" sz="1600" dirty="0"/>
              <a:t> (</a:t>
            </a:r>
            <a:r>
              <a:rPr sz="1200" dirty="0" err="1"/>
              <a:t>Scarlet.Schwiderski-Grosche@rhul.ac.uk</a:t>
            </a:r>
            <a:r>
              <a:rPr lang="en-US" sz="1200" dirty="0"/>
              <a:t>)</a:t>
            </a:r>
            <a:endParaRPr sz="1200" dirty="0"/>
          </a:p>
        </p:txBody>
      </p:sp>
      <p:sp>
        <p:nvSpPr>
          <p:cNvPr id="3" name="Rectangle 2">
            <a:extLst>
              <a:ext uri="{FF2B5EF4-FFF2-40B4-BE49-F238E27FC236}">
                <a16:creationId xmlns:a16="http://schemas.microsoft.com/office/drawing/2014/main" id="{6F6BAE4F-60E9-8544-946E-455CEE6D9CBD}"/>
              </a:ext>
            </a:extLst>
          </p:cNvPr>
          <p:cNvSpPr/>
          <p:nvPr/>
        </p:nvSpPr>
        <p:spPr>
          <a:xfrm>
            <a:off x="1058007" y="5528689"/>
            <a:ext cx="6096000" cy="584775"/>
          </a:xfrm>
          <a:prstGeom prst="rect">
            <a:avLst/>
          </a:prstGeom>
        </p:spPr>
        <p:txBody>
          <a:bodyPr>
            <a:spAutoFit/>
          </a:bodyPr>
          <a:lstStyle/>
          <a:p>
            <a:pPr marL="40639" marR="40639" defTabSz="762000">
              <a:buClr>
                <a:srgbClr val="000000"/>
              </a:buClr>
              <a:buFont typeface="Arial Rounded MT Bold"/>
              <a:defRPr sz="1600">
                <a:latin typeface="Arial Rounded MT Bold"/>
                <a:ea typeface="Arial Rounded MT Bold"/>
                <a:cs typeface="Arial Rounded MT Bold"/>
                <a:sym typeface="Arial Rounded MT Bold"/>
              </a:defRPr>
            </a:pPr>
            <a:r>
              <a:rPr lang="en-GB" dirty="0"/>
              <a:t>Physical Access Control System </a:t>
            </a:r>
          </a:p>
          <a:p>
            <a:pPr marL="40639" marR="40639" defTabSz="762000">
              <a:buClr>
                <a:srgbClr val="000000"/>
              </a:buClr>
              <a:buFont typeface="Arial Rounded MT Bold"/>
              <a:defRPr sz="1600">
                <a:latin typeface="Arial Rounded MT Bold"/>
                <a:ea typeface="Arial Rounded MT Bold"/>
                <a:cs typeface="Arial Rounded MT Bold"/>
                <a:sym typeface="Arial Rounded MT Bold"/>
              </a:defRPr>
            </a:pPr>
            <a:r>
              <a:rPr lang="en-GB" dirty="0"/>
              <a:t>[</a:t>
            </a:r>
            <a:r>
              <a:rPr lang="en-GB" dirty="0" err="1"/>
              <a:t>BioGate</a:t>
            </a:r>
            <a:r>
              <a:rPr lang="en-GB" dirty="0"/>
              <a:t> Tower by </a:t>
            </a:r>
            <a:r>
              <a:rPr lang="en-GB" dirty="0" err="1"/>
              <a:t>Bergdata</a:t>
            </a:r>
            <a:r>
              <a:rPr lang="en-GB" dirty="0"/>
              <a:t>]</a:t>
            </a:r>
          </a:p>
        </p:txBody>
      </p:sp>
    </p:spTree>
    <p:extLst>
      <p:ext uri="{BB962C8B-B14F-4D97-AF65-F5344CB8AC3E}">
        <p14:creationId xmlns:p14="http://schemas.microsoft.com/office/powerpoint/2010/main" val="3988043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6D94A1-511B-E64B-928E-40E69C083D22}"/>
              </a:ext>
            </a:extLst>
          </p:cNvPr>
          <p:cNvSpPr>
            <a:spLocks noGrp="1"/>
          </p:cNvSpPr>
          <p:nvPr>
            <p:ph idx="1"/>
          </p:nvPr>
        </p:nvSpPr>
        <p:spPr/>
        <p:txBody>
          <a:bodyPr/>
          <a:lstStyle/>
          <a:p>
            <a:endParaRPr lang="en-BE"/>
          </a:p>
        </p:txBody>
      </p:sp>
      <p:sp>
        <p:nvSpPr>
          <p:cNvPr id="344" name="Fingerprint Recognition: Integrated Systems (II)"/>
          <p:cNvSpPr txBox="1">
            <a:spLocks noGrp="1"/>
          </p:cNvSpPr>
          <p:nvPr>
            <p:ph type="title"/>
          </p:nvPr>
        </p:nvSpPr>
        <p:spPr>
          <a:prstGeom prst="rect">
            <a:avLst/>
          </a:prstGeom>
        </p:spPr>
        <p:txBody>
          <a:bodyPr/>
          <a:lstStyle/>
          <a:p>
            <a:r>
              <a:t>Fingerprint Recognition: Integrated Systems (II)</a:t>
            </a:r>
          </a:p>
        </p:txBody>
      </p:sp>
      <p:grpSp>
        <p:nvGrpSpPr>
          <p:cNvPr id="347" name="Group"/>
          <p:cNvGrpSpPr/>
          <p:nvPr/>
        </p:nvGrpSpPr>
        <p:grpSpPr>
          <a:xfrm>
            <a:off x="468083" y="1577213"/>
            <a:ext cx="4942117" cy="4134956"/>
            <a:chOff x="0" y="0"/>
            <a:chExt cx="3942359" cy="3298483"/>
          </a:xfrm>
        </p:grpSpPr>
        <p:pic>
          <p:nvPicPr>
            <p:cNvPr id="345" name="Compaq und Acer.png" descr="Compaq und Acer.png"/>
            <p:cNvPicPr>
              <a:picLocks/>
            </p:cNvPicPr>
            <p:nvPr/>
          </p:nvPicPr>
          <p:blipFill>
            <a:blip r:embed="rId3"/>
            <a:stretch>
              <a:fillRect/>
            </a:stretch>
          </p:blipFill>
          <p:spPr>
            <a:xfrm>
              <a:off x="208206" y="0"/>
              <a:ext cx="3455988" cy="2987676"/>
            </a:xfrm>
            <a:prstGeom prst="rect">
              <a:avLst/>
            </a:prstGeom>
            <a:ln w="12700" cap="flat">
              <a:noFill/>
              <a:miter lim="400000"/>
            </a:ln>
            <a:effectLst/>
          </p:spPr>
        </p:pic>
        <p:sp>
          <p:nvSpPr>
            <p:cNvPr id="346" name="[TravelMate 740 by Compaq und Acer]"/>
            <p:cNvSpPr txBox="1"/>
            <p:nvPr/>
          </p:nvSpPr>
          <p:spPr>
            <a:xfrm>
              <a:off x="0" y="2975318"/>
              <a:ext cx="3942359" cy="323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defTabSz="762000">
                <a:buClr>
                  <a:srgbClr val="000000"/>
                </a:buClr>
                <a:buFont typeface="Arial Rounded MT Bold"/>
                <a:defRPr sz="1600">
                  <a:latin typeface="Arial Rounded MT Bold"/>
                  <a:ea typeface="Arial Rounded MT Bold"/>
                  <a:cs typeface="Arial Rounded MT Bold"/>
                  <a:sym typeface="Arial Rounded MT Bold"/>
                </a:defRPr>
              </a:lvl1pPr>
            </a:lstStyle>
            <a:p>
              <a:r>
                <a:t>[TravelMate 740 by Compaq und Acer]</a:t>
              </a:r>
            </a:p>
          </p:txBody>
        </p:sp>
      </p:grpSp>
      <p:grpSp>
        <p:nvGrpSpPr>
          <p:cNvPr id="350" name="Group"/>
          <p:cNvGrpSpPr/>
          <p:nvPr/>
        </p:nvGrpSpPr>
        <p:grpSpPr>
          <a:xfrm>
            <a:off x="7290935" y="1830096"/>
            <a:ext cx="3556718" cy="4771853"/>
            <a:chOff x="395035" y="0"/>
            <a:chExt cx="2063585" cy="2768600"/>
          </a:xfrm>
        </p:grpSpPr>
        <p:pic>
          <p:nvPicPr>
            <p:cNvPr id="348" name="cherry.png" descr="cherry.png"/>
            <p:cNvPicPr>
              <a:picLocks/>
            </p:cNvPicPr>
            <p:nvPr/>
          </p:nvPicPr>
          <p:blipFill>
            <a:blip r:embed="rId4"/>
            <a:stretch>
              <a:fillRect/>
            </a:stretch>
          </p:blipFill>
          <p:spPr>
            <a:xfrm>
              <a:off x="395035" y="0"/>
              <a:ext cx="1573008" cy="1200150"/>
            </a:xfrm>
            <a:prstGeom prst="rect">
              <a:avLst/>
            </a:prstGeom>
            <a:ln w="12700" cap="flat">
              <a:noFill/>
              <a:miter lim="400000"/>
            </a:ln>
            <a:effectLst/>
          </p:spPr>
        </p:pic>
        <p:sp>
          <p:nvSpPr>
            <p:cNvPr id="349" name="Keyboard [G 81-12000…"/>
            <p:cNvSpPr/>
            <p:nvPr/>
          </p:nvSpPr>
          <p:spPr>
            <a:xfrm>
              <a:off x="1188620" y="14986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p>
              <a:pPr marL="40639" marR="40639" defTabSz="762000">
                <a:buClr>
                  <a:srgbClr val="000000"/>
                </a:buClr>
                <a:buFont typeface="Arial Rounded MT Bold"/>
                <a:defRPr sz="1600">
                  <a:latin typeface="Arial Rounded MT Bold"/>
                  <a:ea typeface="Arial Rounded MT Bold"/>
                  <a:cs typeface="Arial Rounded MT Bold"/>
                  <a:sym typeface="Arial Rounded MT Bold"/>
                </a:defRPr>
              </a:pPr>
              <a:r>
                <a:rPr sz="1600"/>
                <a:t>Keyboard [G 81-12000 </a:t>
              </a:r>
            </a:p>
            <a:p>
              <a:pPr marL="40639" marR="40639" defTabSz="762000">
                <a:buClr>
                  <a:srgbClr val="000000"/>
                </a:buClr>
                <a:buFont typeface="Arial Rounded MT Bold"/>
                <a:defRPr sz="1600">
                  <a:latin typeface="Arial Rounded MT Bold"/>
                  <a:ea typeface="Arial Rounded MT Bold"/>
                  <a:cs typeface="Arial Rounded MT Bold"/>
                  <a:sym typeface="Arial Rounded MT Bold"/>
                </a:defRPr>
              </a:pPr>
              <a:r>
                <a:rPr sz="1600"/>
                <a:t>by Cherry]</a:t>
              </a:r>
            </a:p>
          </p:txBody>
        </p:sp>
      </p:grpSp>
      <p:sp>
        <p:nvSpPr>
          <p:cNvPr id="351" name="© Scarlet Schwiderski-Grosche…"/>
          <p:cNvSpPr txBox="1"/>
          <p:nvPr/>
        </p:nvSpPr>
        <p:spPr>
          <a:xfrm>
            <a:off x="2389585" y="6181811"/>
            <a:ext cx="2959143"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Arial"/>
            </a:pPr>
            <a:r>
              <a:rPr sz="1600"/>
              <a:t>© Scarlet Schwiderski-Grosche</a:t>
            </a:r>
          </a:p>
          <a:p>
            <a:pPr marL="41275">
              <a:buClr>
                <a:srgbClr val="000000"/>
              </a:buClr>
              <a:buFont typeface="Arial"/>
              <a:defRPr sz="1200"/>
            </a:pPr>
            <a:r>
              <a:rPr sz="1200"/>
              <a:t>Scarlet.Schwiderski-Grosche@rhul.ac.uk</a:t>
            </a:r>
          </a:p>
        </p:txBody>
      </p:sp>
      <p:pic>
        <p:nvPicPr>
          <p:cNvPr id="352" name="09092002_174733_6405309Precise_100_PC_Card_small.jpg" descr="09092002_174733_6405309Precise_100_PC_Card_small.jpg"/>
          <p:cNvPicPr>
            <a:picLocks/>
          </p:cNvPicPr>
          <p:nvPr/>
        </p:nvPicPr>
        <p:blipFill>
          <a:blip r:embed="rId5"/>
          <a:stretch>
            <a:fillRect/>
          </a:stretch>
        </p:blipFill>
        <p:spPr>
          <a:xfrm>
            <a:off x="6781801" y="4343401"/>
            <a:ext cx="2263775" cy="1382713"/>
          </a:xfrm>
          <a:prstGeom prst="rect">
            <a:avLst/>
          </a:prstGeom>
          <a:ln w="12700">
            <a:miter lim="400000"/>
          </a:ln>
        </p:spPr>
      </p:pic>
      <p:sp>
        <p:nvSpPr>
          <p:cNvPr id="353" name="Precise 100 PC-Card by Precise Biometrics"/>
          <p:cNvSpPr txBox="1"/>
          <p:nvPr/>
        </p:nvSpPr>
        <p:spPr>
          <a:xfrm>
            <a:off x="6184901" y="5712169"/>
            <a:ext cx="3699731"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Monotype Sorts"/>
              <a:defRPr sz="1600">
                <a:latin typeface="Times New Roman"/>
                <a:ea typeface="Times New Roman"/>
                <a:cs typeface="Times New Roman"/>
                <a:sym typeface="Times New Roman"/>
              </a:defRPr>
            </a:lvl1pPr>
          </a:lstStyle>
          <a:p>
            <a:r>
              <a:t>Precise 100 PC-Card by Precise Biometrics</a:t>
            </a:r>
          </a:p>
        </p:txBody>
      </p:sp>
    </p:spTree>
    <p:extLst>
      <p:ext uri="{BB962C8B-B14F-4D97-AF65-F5344CB8AC3E}">
        <p14:creationId xmlns:p14="http://schemas.microsoft.com/office/powerpoint/2010/main" val="462464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07CE97-2E98-6B4E-BAB3-7D5C178A75EC}"/>
              </a:ext>
            </a:extLst>
          </p:cNvPr>
          <p:cNvSpPr>
            <a:spLocks noGrp="1"/>
          </p:cNvSpPr>
          <p:nvPr>
            <p:ph idx="1"/>
          </p:nvPr>
        </p:nvSpPr>
        <p:spPr/>
        <p:txBody>
          <a:bodyPr/>
          <a:lstStyle/>
          <a:p>
            <a:endParaRPr lang="en-BE" dirty="0"/>
          </a:p>
        </p:txBody>
      </p:sp>
      <p:sp>
        <p:nvSpPr>
          <p:cNvPr id="357" name="Advanced fingerprint scanners"/>
          <p:cNvSpPr txBox="1">
            <a:spLocks noGrp="1"/>
          </p:cNvSpPr>
          <p:nvPr>
            <p:ph type="title"/>
          </p:nvPr>
        </p:nvSpPr>
        <p:spPr>
          <a:prstGeom prst="rect">
            <a:avLst/>
          </a:prstGeom>
        </p:spPr>
        <p:txBody>
          <a:bodyPr/>
          <a:lstStyle/>
          <a:p>
            <a:r>
              <a:t>Advanced fingerprint scanners</a:t>
            </a:r>
          </a:p>
        </p:txBody>
      </p:sp>
      <p:pic>
        <p:nvPicPr>
          <p:cNvPr id="358" name="image.png" descr="image.png"/>
          <p:cNvPicPr>
            <a:picLocks/>
          </p:cNvPicPr>
          <p:nvPr/>
        </p:nvPicPr>
        <p:blipFill>
          <a:blip r:embed="rId2"/>
          <a:stretch>
            <a:fillRect/>
          </a:stretch>
        </p:blipFill>
        <p:spPr>
          <a:xfrm>
            <a:off x="1346199" y="1432741"/>
            <a:ext cx="3431117" cy="3632949"/>
          </a:xfrm>
          <a:prstGeom prst="rect">
            <a:avLst/>
          </a:prstGeom>
          <a:ln w="12700">
            <a:miter lim="400000"/>
          </a:ln>
        </p:spPr>
      </p:pic>
      <p:sp>
        <p:nvSpPr>
          <p:cNvPr id="359" name="Futronic FS60 EBTS/F Certified ID Flat -USB multi finger fingerprint scanner (1900$)"/>
          <p:cNvSpPr txBox="1"/>
          <p:nvPr/>
        </p:nvSpPr>
        <p:spPr>
          <a:xfrm>
            <a:off x="733423" y="5288949"/>
            <a:ext cx="4656667" cy="630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marL="40639" marR="40639">
              <a:buClr>
                <a:srgbClr val="000000"/>
              </a:buClr>
              <a:buFont typeface="Monotype Sorts"/>
            </a:pPr>
            <a:r>
              <a:rPr u="sng" dirty="0">
                <a:solidFill>
                  <a:srgbClr val="D834D6"/>
                </a:solidFill>
                <a:uFill>
                  <a:solidFill>
                    <a:srgbClr val="D834D6"/>
                  </a:solidFill>
                </a:uFill>
                <a:hlinkClick r:id="rId3"/>
              </a:rPr>
              <a:t>Futronic FS60 EBTS/F Certified ID Flat</a:t>
            </a:r>
            <a:r>
              <a:rPr dirty="0"/>
              <a:t> -USB multi finger fingerprint scanner (1900$)</a:t>
            </a:r>
          </a:p>
        </p:txBody>
      </p:sp>
      <p:pic>
        <p:nvPicPr>
          <p:cNvPr id="360" name="image.png" descr="image.png"/>
          <p:cNvPicPr>
            <a:picLocks/>
          </p:cNvPicPr>
          <p:nvPr/>
        </p:nvPicPr>
        <p:blipFill>
          <a:blip r:embed="rId4"/>
          <a:stretch>
            <a:fillRect/>
          </a:stretch>
        </p:blipFill>
        <p:spPr>
          <a:xfrm>
            <a:off x="6896630" y="1819803"/>
            <a:ext cx="3187170" cy="2872388"/>
          </a:xfrm>
          <a:prstGeom prst="rect">
            <a:avLst/>
          </a:prstGeom>
          <a:ln w="12700">
            <a:miter lim="400000"/>
          </a:ln>
        </p:spPr>
      </p:pic>
      <p:sp>
        <p:nvSpPr>
          <p:cNvPr id="361" name="Lumidigm Mercury Series M301 Fingerprint Reader - USB multi-spectral fingerprint scanner (200$)"/>
          <p:cNvSpPr txBox="1"/>
          <p:nvPr/>
        </p:nvSpPr>
        <p:spPr>
          <a:xfrm>
            <a:off x="6055246" y="5288949"/>
            <a:ext cx="5560754" cy="630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marL="40639" marR="40639">
              <a:buClr>
                <a:srgbClr val="000000"/>
              </a:buClr>
              <a:buFont typeface="Monotype Sorts"/>
            </a:pPr>
            <a:r>
              <a:rPr u="sng" dirty="0">
                <a:solidFill>
                  <a:srgbClr val="D834D6"/>
                </a:solidFill>
                <a:uFill>
                  <a:solidFill>
                    <a:srgbClr val="D834D6"/>
                  </a:solidFill>
                </a:uFill>
                <a:hlinkClick r:id="rId5"/>
              </a:rPr>
              <a:t>Lumidigm Mercury Series M301 Fingerprint Reader</a:t>
            </a:r>
            <a:r>
              <a:rPr dirty="0"/>
              <a:t> - USB multi-spectral fingerprint scanner (200$)</a:t>
            </a:r>
          </a:p>
        </p:txBody>
      </p:sp>
    </p:spTree>
    <p:extLst>
      <p:ext uri="{BB962C8B-B14F-4D97-AF65-F5344CB8AC3E}">
        <p14:creationId xmlns:p14="http://schemas.microsoft.com/office/powerpoint/2010/main" val="250313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vliesje.jpg" descr="vliesje.jpg"/>
          <p:cNvPicPr>
            <a:picLocks/>
          </p:cNvPicPr>
          <p:nvPr/>
        </p:nvPicPr>
        <p:blipFill>
          <a:blip r:embed="rId3"/>
          <a:stretch>
            <a:fillRect/>
          </a:stretch>
        </p:blipFill>
        <p:spPr>
          <a:xfrm>
            <a:off x="2500009" y="2225953"/>
            <a:ext cx="3535608" cy="2866713"/>
          </a:xfrm>
          <a:prstGeom prst="rect">
            <a:avLst/>
          </a:prstGeom>
          <a:ln w="12700">
            <a:miter lim="400000"/>
          </a:ln>
        </p:spPr>
      </p:pic>
      <p:sp>
        <p:nvSpPr>
          <p:cNvPr id="4" name="Content Placeholder 3">
            <a:extLst>
              <a:ext uri="{FF2B5EF4-FFF2-40B4-BE49-F238E27FC236}">
                <a16:creationId xmlns:a16="http://schemas.microsoft.com/office/drawing/2014/main" id="{CB55EF87-32A5-A547-B377-2B852322D3C6}"/>
              </a:ext>
            </a:extLst>
          </p:cNvPr>
          <p:cNvSpPr>
            <a:spLocks noGrp="1"/>
          </p:cNvSpPr>
          <p:nvPr>
            <p:ph idx="1"/>
          </p:nvPr>
        </p:nvSpPr>
        <p:spPr/>
        <p:txBody>
          <a:bodyPr/>
          <a:lstStyle/>
          <a:p>
            <a:endParaRPr lang="en-BE"/>
          </a:p>
        </p:txBody>
      </p:sp>
      <p:sp>
        <p:nvSpPr>
          <p:cNvPr id="3" name="Content Placeholder 2">
            <a:extLst>
              <a:ext uri="{FF2B5EF4-FFF2-40B4-BE49-F238E27FC236}">
                <a16:creationId xmlns:a16="http://schemas.microsoft.com/office/drawing/2014/main" id="{68FD4355-4E71-9149-A984-76EC22FD91F4}"/>
              </a:ext>
            </a:extLst>
          </p:cNvPr>
          <p:cNvSpPr>
            <a:spLocks noGrp="1"/>
          </p:cNvSpPr>
          <p:nvPr>
            <p:ph sz="quarter" idx="13"/>
          </p:nvPr>
        </p:nvSpPr>
        <p:spPr/>
        <p:txBody>
          <a:bodyPr/>
          <a:lstStyle/>
          <a:p>
            <a:pPr marR="40639">
              <a:spcBef>
                <a:spcPts val="1400"/>
              </a:spcBef>
              <a:buClr>
                <a:srgbClr val="000000"/>
              </a:buClr>
              <a:buSzPct val="100000"/>
              <a:defRPr sz="2000">
                <a:solidFill>
                  <a:srgbClr val="000000"/>
                </a:solidFill>
              </a:defRPr>
            </a:pPr>
            <a:r>
              <a:rPr lang="en-GB" dirty="0"/>
              <a:t>Fingerprint = pattern of flow-like ridges and valleys on the surface of a fingertip</a:t>
            </a:r>
          </a:p>
          <a:p>
            <a:pPr marR="40639">
              <a:spcBef>
                <a:spcPts val="1400"/>
              </a:spcBef>
              <a:buClr>
                <a:srgbClr val="000000"/>
              </a:buClr>
              <a:buSzPct val="100000"/>
              <a:defRPr sz="2000">
                <a:solidFill>
                  <a:srgbClr val="000000"/>
                </a:solidFill>
              </a:defRPr>
            </a:pPr>
            <a:r>
              <a:rPr lang="en-GB" dirty="0"/>
              <a:t>Fingerprint shape is determined during </a:t>
            </a:r>
            <a:r>
              <a:rPr lang="en-GB" dirty="0" err="1"/>
              <a:t>fetal</a:t>
            </a:r>
            <a:r>
              <a:rPr lang="en-GB" dirty="0"/>
              <a:t> period, depending on the initial conditions of the embryonic mesoderm. </a:t>
            </a:r>
          </a:p>
          <a:p>
            <a:pPr marR="40639">
              <a:spcBef>
                <a:spcPts val="1400"/>
              </a:spcBef>
              <a:buClr>
                <a:srgbClr val="000000"/>
              </a:buClr>
              <a:buSzPct val="100000"/>
              <a:defRPr sz="2000">
                <a:solidFill>
                  <a:srgbClr val="000000"/>
                </a:solidFill>
              </a:defRPr>
            </a:pPr>
            <a:r>
              <a:rPr lang="en-GB" dirty="0"/>
              <a:t>Fingerprints of identical twins are different</a:t>
            </a:r>
          </a:p>
          <a:p>
            <a:pPr marR="40639">
              <a:spcBef>
                <a:spcPts val="1400"/>
              </a:spcBef>
              <a:buClr>
                <a:srgbClr val="000000"/>
              </a:buClr>
              <a:buSzPct val="100000"/>
              <a:defRPr sz="2000">
                <a:solidFill>
                  <a:srgbClr val="000000"/>
                </a:solidFill>
              </a:defRPr>
            </a:pPr>
            <a:r>
              <a:rPr lang="en-GB" dirty="0"/>
              <a:t>No (detail) correlation between prints of different fingers of the same individual</a:t>
            </a:r>
          </a:p>
        </p:txBody>
      </p:sp>
      <p:sp>
        <p:nvSpPr>
          <p:cNvPr id="195" name="Fingerprint: what"/>
          <p:cNvSpPr txBox="1">
            <a:spLocks noGrp="1"/>
          </p:cNvSpPr>
          <p:nvPr>
            <p:ph type="title"/>
          </p:nvPr>
        </p:nvSpPr>
        <p:spPr>
          <a:prstGeom prst="rect">
            <a:avLst/>
          </a:prstGeom>
        </p:spPr>
        <p:txBody>
          <a:bodyPr/>
          <a:lstStyle/>
          <a:p>
            <a:r>
              <a:t>Fingerprint: what</a:t>
            </a:r>
          </a:p>
        </p:txBody>
      </p:sp>
      <p:pic>
        <p:nvPicPr>
          <p:cNvPr id="196" name="image.png" descr="image.png"/>
          <p:cNvPicPr>
            <a:picLocks/>
          </p:cNvPicPr>
          <p:nvPr/>
        </p:nvPicPr>
        <p:blipFill>
          <a:blip r:embed="rId4"/>
          <a:srcRect l="9091" r="11363"/>
          <a:stretch>
            <a:fillRect/>
          </a:stretch>
        </p:blipFill>
        <p:spPr>
          <a:xfrm>
            <a:off x="467796" y="2406152"/>
            <a:ext cx="2032213" cy="2506316"/>
          </a:xfrm>
          <a:prstGeom prst="rect">
            <a:avLst/>
          </a:prstGeom>
          <a:ln w="12700">
            <a:miter lim="400000"/>
          </a:ln>
        </p:spPr>
      </p:pic>
    </p:spTree>
    <p:extLst>
      <p:ext uri="{BB962C8B-B14F-4D97-AF65-F5344CB8AC3E}">
        <p14:creationId xmlns:p14="http://schemas.microsoft.com/office/powerpoint/2010/main" val="4195054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8DDB7B-AB6E-1A4F-B32F-5A8B0A109A7D}"/>
              </a:ext>
            </a:extLst>
          </p:cNvPr>
          <p:cNvSpPr>
            <a:spLocks noGrp="1"/>
          </p:cNvSpPr>
          <p:nvPr>
            <p:ph idx="1"/>
          </p:nvPr>
        </p:nvSpPr>
        <p:spPr/>
        <p:txBody>
          <a:bodyPr/>
          <a:lstStyle/>
          <a:p>
            <a:endParaRPr lang="en-BE" dirty="0"/>
          </a:p>
        </p:txBody>
      </p:sp>
      <p:sp>
        <p:nvSpPr>
          <p:cNvPr id="363" name="Touch ID (Apple)"/>
          <p:cNvSpPr txBox="1">
            <a:spLocks noGrp="1"/>
          </p:cNvSpPr>
          <p:nvPr>
            <p:ph type="title"/>
          </p:nvPr>
        </p:nvSpPr>
        <p:spPr>
          <a:prstGeom prst="rect">
            <a:avLst/>
          </a:prstGeom>
        </p:spPr>
        <p:txBody>
          <a:bodyPr/>
          <a:lstStyle/>
          <a:p>
            <a:r>
              <a:t>Touch ID (Apple)</a:t>
            </a:r>
          </a:p>
        </p:txBody>
      </p:sp>
      <p:sp>
        <p:nvSpPr>
          <p:cNvPr id="364" name="Text"/>
          <p:cNvSpPr txBox="1"/>
          <p:nvPr/>
        </p:nvSpPr>
        <p:spPr>
          <a:xfrm>
            <a:off x="5861001" y="3285372"/>
            <a:ext cx="102657" cy="287258"/>
          </a:xfrm>
          <a:prstGeom prst="rect">
            <a:avLst/>
          </a:prstGeom>
          <a:ln w="12700">
            <a:miter lim="400000"/>
          </a:ln>
        </p:spPr>
        <p:txBody>
          <a:bodyPr wrap="none" lIns="50800" tIns="50800" rIns="50800" bIns="50800" anchor="ctr">
            <a:spAutoFit/>
          </a:bodyPr>
          <a:lstStyle/>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Helvetica"/>
                <a:ea typeface="Helvetica"/>
                <a:cs typeface="Helvetica"/>
                <a:sym typeface="Helvetica"/>
              </a:defRPr>
            </a:pPr>
            <a:endParaRPr sz="1200"/>
          </a:p>
        </p:txBody>
      </p:sp>
      <p:pic>
        <p:nvPicPr>
          <p:cNvPr id="365" name="12343124.jpg" descr="12343124.jpg"/>
          <p:cNvPicPr>
            <a:picLocks noChangeAspect="1"/>
          </p:cNvPicPr>
          <p:nvPr/>
        </p:nvPicPr>
        <p:blipFill>
          <a:blip r:embed="rId2"/>
          <a:stretch>
            <a:fillRect/>
          </a:stretch>
        </p:blipFill>
        <p:spPr>
          <a:xfrm>
            <a:off x="6020862" y="1889879"/>
            <a:ext cx="4932826" cy="3286195"/>
          </a:xfrm>
          <a:prstGeom prst="rect">
            <a:avLst/>
          </a:prstGeom>
          <a:ln w="12700">
            <a:miter lim="400000"/>
          </a:ln>
        </p:spPr>
      </p:pic>
      <p:pic>
        <p:nvPicPr>
          <p:cNvPr id="366" name="images.jpg" descr="images.jpg"/>
          <p:cNvPicPr>
            <a:picLocks noChangeAspect="1"/>
          </p:cNvPicPr>
          <p:nvPr/>
        </p:nvPicPr>
        <p:blipFill>
          <a:blip r:embed="rId3"/>
          <a:stretch>
            <a:fillRect/>
          </a:stretch>
        </p:blipFill>
        <p:spPr>
          <a:xfrm>
            <a:off x="1632073" y="1873095"/>
            <a:ext cx="4432054" cy="3319763"/>
          </a:xfrm>
          <a:prstGeom prst="rect">
            <a:avLst/>
          </a:prstGeom>
          <a:ln w="12700">
            <a:miter lim="400000"/>
          </a:ln>
        </p:spPr>
      </p:pic>
      <p:sp>
        <p:nvSpPr>
          <p:cNvPr id="367" name="Capacitance Sensor, 500 DPI"/>
          <p:cNvSpPr txBox="1"/>
          <p:nvPr/>
        </p:nvSpPr>
        <p:spPr>
          <a:xfrm>
            <a:off x="4456299" y="5489822"/>
            <a:ext cx="312912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Capacitance Sensor, 500 DPI</a:t>
            </a:r>
          </a:p>
        </p:txBody>
      </p:sp>
    </p:spTree>
    <p:extLst>
      <p:ext uri="{BB962C8B-B14F-4D97-AF65-F5344CB8AC3E}">
        <p14:creationId xmlns:p14="http://schemas.microsoft.com/office/powerpoint/2010/main" val="1064308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4EDEDC-97D6-6049-B61F-BB244D25306B}"/>
              </a:ext>
            </a:extLst>
          </p:cNvPr>
          <p:cNvSpPr>
            <a:spLocks noGrp="1"/>
          </p:cNvSpPr>
          <p:nvPr>
            <p:ph type="title"/>
          </p:nvPr>
        </p:nvSpPr>
        <p:spPr/>
        <p:txBody>
          <a:bodyPr/>
          <a:lstStyle/>
          <a:p>
            <a:r>
              <a:rPr lang="en-BE" dirty="0"/>
              <a:t>Fingerprint Representation</a:t>
            </a:r>
          </a:p>
        </p:txBody>
      </p:sp>
      <p:sp>
        <p:nvSpPr>
          <p:cNvPr id="7" name="Text Placeholder 6">
            <a:extLst>
              <a:ext uri="{FF2B5EF4-FFF2-40B4-BE49-F238E27FC236}">
                <a16:creationId xmlns:a16="http://schemas.microsoft.com/office/drawing/2014/main" id="{F3A7C731-9EF6-E84D-803C-D2F9023885C3}"/>
              </a:ext>
            </a:extLst>
          </p:cNvPr>
          <p:cNvSpPr>
            <a:spLocks noGrp="1"/>
          </p:cNvSpPr>
          <p:nvPr>
            <p:ph type="body" idx="1"/>
          </p:nvPr>
        </p:nvSpPr>
        <p:spPr/>
        <p:txBody>
          <a:bodyPr/>
          <a:lstStyle/>
          <a:p>
            <a:endParaRPr lang="en-BE"/>
          </a:p>
        </p:txBody>
      </p:sp>
      <p:sp>
        <p:nvSpPr>
          <p:cNvPr id="3" name="Footer Placeholder 2">
            <a:extLst>
              <a:ext uri="{FF2B5EF4-FFF2-40B4-BE49-F238E27FC236}">
                <a16:creationId xmlns:a16="http://schemas.microsoft.com/office/drawing/2014/main" id="{524DBFE1-A9A5-3B4E-9791-70396E431DF3}"/>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7990E633-11DC-DE4E-9417-B5E48A0E6C03}"/>
              </a:ext>
            </a:extLst>
          </p:cNvPr>
          <p:cNvSpPr>
            <a:spLocks noGrp="1"/>
          </p:cNvSpPr>
          <p:nvPr>
            <p:ph type="sldNum" sz="quarter" idx="12"/>
          </p:nvPr>
        </p:nvSpPr>
        <p:spPr/>
        <p:txBody>
          <a:bodyPr/>
          <a:lstStyle/>
          <a:p>
            <a:fld id="{0A297500-7527-634B-90F4-69D0994C32B4}" type="slidenum">
              <a:rPr lang="nl-NL" smtClean="0"/>
              <a:t>41</a:t>
            </a:fld>
            <a:endParaRPr lang="nl-NL"/>
          </a:p>
        </p:txBody>
      </p:sp>
      <p:sp>
        <p:nvSpPr>
          <p:cNvPr id="9" name="Picture Placeholder 8">
            <a:extLst>
              <a:ext uri="{FF2B5EF4-FFF2-40B4-BE49-F238E27FC236}">
                <a16:creationId xmlns:a16="http://schemas.microsoft.com/office/drawing/2014/main" id="{DC0E1F68-15FF-5342-9663-3B40C9CC38AD}"/>
              </a:ext>
            </a:extLst>
          </p:cNvPr>
          <p:cNvSpPr>
            <a:spLocks noGrp="1"/>
          </p:cNvSpPr>
          <p:nvPr>
            <p:ph type="pic" sz="quarter" idx="14"/>
          </p:nvPr>
        </p:nvSpPr>
        <p:spPr/>
      </p:sp>
      <p:pic>
        <p:nvPicPr>
          <p:cNvPr id="12" name="image.png" descr="image.png">
            <a:extLst>
              <a:ext uri="{FF2B5EF4-FFF2-40B4-BE49-F238E27FC236}">
                <a16:creationId xmlns:a16="http://schemas.microsoft.com/office/drawing/2014/main" id="{BCE5D491-7B68-9349-A8F4-D6118E42595B}"/>
              </a:ext>
            </a:extLst>
          </p:cNvPr>
          <p:cNvPicPr>
            <a:picLocks/>
          </p:cNvPicPr>
          <p:nvPr/>
        </p:nvPicPr>
        <p:blipFill>
          <a:blip r:embed="rId2"/>
          <a:srcRect r="11828"/>
          <a:stretch>
            <a:fillRect/>
          </a:stretch>
        </p:blipFill>
        <p:spPr>
          <a:xfrm>
            <a:off x="8378631" y="3007831"/>
            <a:ext cx="2107934" cy="2703537"/>
          </a:xfrm>
          <a:prstGeom prst="rect">
            <a:avLst/>
          </a:prstGeom>
          <a:ln>
            <a:solidFill>
              <a:srgbClr val="000000"/>
            </a:solidFill>
            <a:miter lim="400000"/>
          </a:ln>
        </p:spPr>
      </p:pic>
      <p:sp>
        <p:nvSpPr>
          <p:cNvPr id="5" name="Picture Placeholder 4">
            <a:extLst>
              <a:ext uri="{FF2B5EF4-FFF2-40B4-BE49-F238E27FC236}">
                <a16:creationId xmlns:a16="http://schemas.microsoft.com/office/drawing/2014/main" id="{EDDEA50E-E6B7-0B4D-9A75-7698C0C1C2AF}"/>
              </a:ext>
            </a:extLst>
          </p:cNvPr>
          <p:cNvSpPr>
            <a:spLocks noGrp="1"/>
          </p:cNvSpPr>
          <p:nvPr>
            <p:ph type="pic" sz="quarter" idx="13"/>
          </p:nvPr>
        </p:nvSpPr>
        <p:spPr/>
      </p:sp>
      <p:pic>
        <p:nvPicPr>
          <p:cNvPr id="13" name="image.png" descr="image.png">
            <a:extLst>
              <a:ext uri="{FF2B5EF4-FFF2-40B4-BE49-F238E27FC236}">
                <a16:creationId xmlns:a16="http://schemas.microsoft.com/office/drawing/2014/main" id="{1DDDD496-64C7-1041-94AC-9C3225D3AD2F}"/>
              </a:ext>
            </a:extLst>
          </p:cNvPr>
          <p:cNvPicPr>
            <a:picLocks/>
          </p:cNvPicPr>
          <p:nvPr/>
        </p:nvPicPr>
        <p:blipFill>
          <a:blip r:embed="rId3"/>
          <a:stretch>
            <a:fillRect/>
          </a:stretch>
        </p:blipFill>
        <p:spPr>
          <a:xfrm>
            <a:off x="7165648" y="584201"/>
            <a:ext cx="4533900" cy="2162175"/>
          </a:xfrm>
          <a:prstGeom prst="rect">
            <a:avLst/>
          </a:prstGeom>
          <a:ln w="12700">
            <a:miter lim="400000"/>
          </a:ln>
        </p:spPr>
      </p:pic>
    </p:spTree>
    <p:extLst>
      <p:ext uri="{BB962C8B-B14F-4D97-AF65-F5344CB8AC3E}">
        <p14:creationId xmlns:p14="http://schemas.microsoft.com/office/powerpoint/2010/main" val="1346096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Which machine-readable representation completely captures the invariant and discriminatory information in a fingerprint image?…"/>
          <p:cNvSpPr txBox="1">
            <a:spLocks noGrp="1"/>
          </p:cNvSpPr>
          <p:nvPr>
            <p:ph idx="1"/>
          </p:nvPr>
        </p:nvSpPr>
        <p:spPr>
          <a:xfrm>
            <a:off x="574675" y="1478576"/>
            <a:ext cx="6126136" cy="4464000"/>
          </a:xfrm>
          <a:prstGeom prst="rect">
            <a:avLst/>
          </a:prstGeom>
        </p:spPr>
        <p:txBody>
          <a:bodyPr>
            <a:normAutofit fontScale="92500" lnSpcReduction="10000"/>
          </a:bodyPr>
          <a:lstStyle/>
          <a:p>
            <a:pPr marL="384175" indent="-342900">
              <a:buClr>
                <a:srgbClr val="000000"/>
              </a:buClr>
              <a:buNone/>
              <a:defRPr sz="1700"/>
            </a:pPr>
            <a:r>
              <a:rPr dirty="0"/>
              <a:t>Which </a:t>
            </a:r>
            <a:r>
              <a:rPr dirty="0">
                <a:solidFill>
                  <a:srgbClr val="FF2600"/>
                </a:solidFill>
                <a:uFill>
                  <a:solidFill>
                    <a:srgbClr val="FF2600"/>
                  </a:solidFill>
                </a:uFill>
              </a:rPr>
              <a:t>machine-readable</a:t>
            </a:r>
            <a:r>
              <a:rPr dirty="0"/>
              <a:t> representation completely captures the </a:t>
            </a:r>
            <a:endParaRPr lang="en-US" dirty="0"/>
          </a:p>
          <a:p>
            <a:pPr marL="384175" indent="-342900">
              <a:buClr>
                <a:srgbClr val="000000"/>
              </a:buClr>
              <a:defRPr sz="1700"/>
            </a:pPr>
            <a:r>
              <a:rPr dirty="0">
                <a:solidFill>
                  <a:srgbClr val="FF2600"/>
                </a:solidFill>
                <a:uFill>
                  <a:solidFill>
                    <a:srgbClr val="FF2600"/>
                  </a:solidFill>
                </a:uFill>
              </a:rPr>
              <a:t>invariant</a:t>
            </a:r>
            <a:r>
              <a:rPr dirty="0"/>
              <a:t> </a:t>
            </a:r>
            <a:r>
              <a:rPr lang="en-US" dirty="0"/>
              <a:t>(low intra-class variations) </a:t>
            </a:r>
            <a:r>
              <a:rPr dirty="0"/>
              <a:t>and</a:t>
            </a:r>
            <a:endParaRPr lang="en-US" dirty="0"/>
          </a:p>
          <a:p>
            <a:pPr marL="384175" indent="-342900">
              <a:buClr>
                <a:srgbClr val="000000"/>
              </a:buClr>
              <a:defRPr sz="1700"/>
            </a:pPr>
            <a:r>
              <a:rPr dirty="0">
                <a:solidFill>
                  <a:srgbClr val="FF2600"/>
                </a:solidFill>
                <a:uFill>
                  <a:solidFill>
                    <a:srgbClr val="FF2600"/>
                  </a:solidFill>
                </a:uFill>
              </a:rPr>
              <a:t>discriminatory</a:t>
            </a:r>
            <a:r>
              <a:rPr dirty="0"/>
              <a:t> </a:t>
            </a:r>
            <a:r>
              <a:rPr lang="en-US" dirty="0"/>
              <a:t>(high-inter-class variation) </a:t>
            </a:r>
          </a:p>
          <a:p>
            <a:pPr marL="41275" indent="0">
              <a:buClr>
                <a:srgbClr val="000000"/>
              </a:buClr>
              <a:buNone/>
              <a:defRPr sz="1700"/>
            </a:pPr>
            <a:r>
              <a:rPr dirty="0"/>
              <a:t>information in a fingerprint image?</a:t>
            </a:r>
          </a:p>
          <a:p>
            <a:pPr marL="384175" indent="-342900">
              <a:buClr>
                <a:srgbClr val="000000"/>
              </a:buClr>
              <a:buNone/>
              <a:defRPr sz="1700"/>
            </a:pPr>
            <a:endParaRPr lang="en-US" dirty="0"/>
          </a:p>
          <a:p>
            <a:pPr marL="384175" indent="-342900">
              <a:buClr>
                <a:srgbClr val="000000"/>
              </a:buClr>
              <a:buNone/>
              <a:defRPr sz="1700"/>
            </a:pPr>
            <a:r>
              <a:rPr dirty="0"/>
              <a:t>Constitutes essence of fingerprint verification system design</a:t>
            </a:r>
            <a:r>
              <a:rPr lang="en-US" dirty="0"/>
              <a:t>!</a:t>
            </a:r>
            <a:endParaRPr dirty="0"/>
          </a:p>
          <a:p>
            <a:pPr marL="384175" indent="-342900">
              <a:buClr>
                <a:srgbClr val="000000"/>
              </a:buClr>
              <a:buNone/>
              <a:defRPr sz="1700"/>
            </a:pPr>
            <a:endParaRPr lang="en-US" dirty="0"/>
          </a:p>
          <a:p>
            <a:pPr marL="0" indent="0">
              <a:buNone/>
            </a:pPr>
            <a:r>
              <a:rPr lang="en-BE" sz="1700" dirty="0"/>
              <a:t>Properties</a:t>
            </a:r>
          </a:p>
          <a:p>
            <a:pPr marL="457200" lvl="1" indent="0">
              <a:buNone/>
            </a:pPr>
            <a:r>
              <a:rPr lang="en-BE" sz="1700" dirty="0">
                <a:solidFill>
                  <a:srgbClr val="FF0000"/>
                </a:solidFill>
              </a:rPr>
              <a:t>Saliency</a:t>
            </a:r>
          </a:p>
          <a:p>
            <a:pPr marL="914400" lvl="2" indent="0">
              <a:buNone/>
            </a:pPr>
            <a:r>
              <a:rPr lang="en-BE" sz="1300" dirty="0"/>
              <a:t>contains distinctive information</a:t>
            </a:r>
          </a:p>
          <a:p>
            <a:pPr marL="457200" lvl="1" indent="0">
              <a:buNone/>
            </a:pPr>
            <a:r>
              <a:rPr lang="en-BE" sz="1700" dirty="0">
                <a:solidFill>
                  <a:srgbClr val="FF0000"/>
                </a:solidFill>
              </a:rPr>
              <a:t>Suitability</a:t>
            </a:r>
          </a:p>
          <a:p>
            <a:pPr marL="914400" lvl="2" indent="0">
              <a:buNone/>
            </a:pPr>
            <a:r>
              <a:rPr lang="en-GB" sz="1300" dirty="0"/>
              <a:t>E</a:t>
            </a:r>
            <a:r>
              <a:rPr lang="en-BE" sz="1300" dirty="0"/>
              <a:t>asily extractable</a:t>
            </a:r>
          </a:p>
          <a:p>
            <a:pPr marL="914400" lvl="2" indent="0">
              <a:buNone/>
            </a:pPr>
            <a:r>
              <a:rPr lang="en-GB" sz="1300" dirty="0"/>
              <a:t>C</a:t>
            </a:r>
            <a:r>
              <a:rPr lang="en-BE" sz="1300" dirty="0"/>
              <a:t>ompact storage</a:t>
            </a:r>
          </a:p>
          <a:p>
            <a:pPr marL="914400" lvl="2" indent="0">
              <a:buNone/>
            </a:pPr>
            <a:r>
              <a:rPr lang="en-GB" sz="1300" dirty="0"/>
              <a:t>U</a:t>
            </a:r>
            <a:r>
              <a:rPr lang="en-BE" sz="1300" dirty="0"/>
              <a:t>seful for matching</a:t>
            </a:r>
            <a:endParaRPr dirty="0"/>
          </a:p>
        </p:txBody>
      </p:sp>
      <p:sp>
        <p:nvSpPr>
          <p:cNvPr id="375" name="Representation"/>
          <p:cNvSpPr txBox="1">
            <a:spLocks noGrp="1"/>
          </p:cNvSpPr>
          <p:nvPr>
            <p:ph type="title"/>
          </p:nvPr>
        </p:nvSpPr>
        <p:spPr>
          <a:prstGeom prst="rect">
            <a:avLst/>
          </a:prstGeom>
        </p:spPr>
        <p:txBody>
          <a:bodyPr/>
          <a:lstStyle/>
          <a:p>
            <a:r>
              <a:rPr lang="en-US" dirty="0"/>
              <a:t>FP </a:t>
            </a:r>
            <a:r>
              <a:rPr dirty="0"/>
              <a:t>Representation</a:t>
            </a:r>
          </a:p>
        </p:txBody>
      </p:sp>
      <p:pic>
        <p:nvPicPr>
          <p:cNvPr id="7" name="Content Placeholder 9">
            <a:extLst>
              <a:ext uri="{FF2B5EF4-FFF2-40B4-BE49-F238E27FC236}">
                <a16:creationId xmlns:a16="http://schemas.microsoft.com/office/drawing/2014/main" id="{516EF5A6-4C61-0C44-9B9C-7F3611F1DDE2}"/>
              </a:ext>
            </a:extLst>
          </p:cNvPr>
          <p:cNvPicPr>
            <a:picLocks noGrp="1" noChangeAspect="1"/>
          </p:cNvPicPr>
          <p:nvPr>
            <p:ph sz="quarter" idx="13"/>
          </p:nvPr>
        </p:nvPicPr>
        <p:blipFill>
          <a:blip r:embed="rId2"/>
          <a:stretch>
            <a:fillRect/>
          </a:stretch>
        </p:blipFill>
        <p:spPr>
          <a:xfrm>
            <a:off x="6320559" y="1833000"/>
            <a:ext cx="5400675" cy="4109576"/>
          </a:xfrm>
          <a:prstGeom prst="rect">
            <a:avLst/>
          </a:prstGeom>
        </p:spPr>
      </p:pic>
    </p:spTree>
    <p:extLst>
      <p:ext uri="{BB962C8B-B14F-4D97-AF65-F5344CB8AC3E}">
        <p14:creationId xmlns:p14="http://schemas.microsoft.com/office/powerpoint/2010/main" val="3231849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EC449F3-15AC-D640-8E0C-626D86B22347}"/>
              </a:ext>
            </a:extLst>
          </p:cNvPr>
          <p:cNvPicPr>
            <a:picLocks noGrp="1" noChangeAspect="1"/>
          </p:cNvPicPr>
          <p:nvPr>
            <p:ph idx="1"/>
          </p:nvPr>
        </p:nvPicPr>
        <p:blipFill>
          <a:blip r:embed="rId2"/>
          <a:stretch>
            <a:fillRect/>
          </a:stretch>
        </p:blipFill>
        <p:spPr>
          <a:xfrm>
            <a:off x="1224000" y="1359036"/>
            <a:ext cx="6477794" cy="4328344"/>
          </a:xfrm>
          <a:prstGeom prst="rect">
            <a:avLst/>
          </a:prstGeom>
        </p:spPr>
      </p:pic>
      <p:sp>
        <p:nvSpPr>
          <p:cNvPr id="2" name="Footer Placeholder 1">
            <a:extLst>
              <a:ext uri="{FF2B5EF4-FFF2-40B4-BE49-F238E27FC236}">
                <a16:creationId xmlns:a16="http://schemas.microsoft.com/office/drawing/2014/main" id="{2E6241E4-31FB-EE44-9C7D-1FFB15DDFCB6}"/>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57785F2E-47A2-BA49-AD79-8948321B56CA}"/>
              </a:ext>
            </a:extLst>
          </p:cNvPr>
          <p:cNvSpPr>
            <a:spLocks noGrp="1"/>
          </p:cNvSpPr>
          <p:nvPr>
            <p:ph type="sldNum" sz="quarter" idx="12"/>
          </p:nvPr>
        </p:nvSpPr>
        <p:spPr/>
        <p:txBody>
          <a:bodyPr/>
          <a:lstStyle/>
          <a:p>
            <a:fld id="{0A297500-7527-634B-90F4-69D0994C32B4}" type="slidenum">
              <a:rPr lang="nl-NL" smtClean="0"/>
              <a:t>43</a:t>
            </a:fld>
            <a:endParaRPr lang="nl-NL"/>
          </a:p>
        </p:txBody>
      </p:sp>
      <p:sp>
        <p:nvSpPr>
          <p:cNvPr id="6" name="Title 5">
            <a:extLst>
              <a:ext uri="{FF2B5EF4-FFF2-40B4-BE49-F238E27FC236}">
                <a16:creationId xmlns:a16="http://schemas.microsoft.com/office/drawing/2014/main" id="{E200AEEF-B76D-564E-A81D-846C0B998D20}"/>
              </a:ext>
            </a:extLst>
          </p:cNvPr>
          <p:cNvSpPr>
            <a:spLocks noGrp="1"/>
          </p:cNvSpPr>
          <p:nvPr>
            <p:ph type="title"/>
          </p:nvPr>
        </p:nvSpPr>
        <p:spPr/>
        <p:txBody>
          <a:bodyPr/>
          <a:lstStyle/>
          <a:p>
            <a:r>
              <a:rPr lang="en-BE" dirty="0"/>
              <a:t>Structural characteristics: ridges and valleys</a:t>
            </a:r>
          </a:p>
        </p:txBody>
      </p:sp>
      <p:sp>
        <p:nvSpPr>
          <p:cNvPr id="11" name="TextBox 10">
            <a:extLst>
              <a:ext uri="{FF2B5EF4-FFF2-40B4-BE49-F238E27FC236}">
                <a16:creationId xmlns:a16="http://schemas.microsoft.com/office/drawing/2014/main" id="{3700FFFB-0072-7F4B-B4FD-198F73A124CB}"/>
              </a:ext>
            </a:extLst>
          </p:cNvPr>
          <p:cNvSpPr txBox="1"/>
          <p:nvPr/>
        </p:nvSpPr>
        <p:spPr>
          <a:xfrm>
            <a:off x="7701794" y="2969210"/>
            <a:ext cx="3344185" cy="369332"/>
          </a:xfrm>
          <a:prstGeom prst="rect">
            <a:avLst/>
          </a:prstGeom>
          <a:noFill/>
        </p:spPr>
        <p:txBody>
          <a:bodyPr wrap="none" rtlCol="0">
            <a:spAutoFit/>
          </a:bodyPr>
          <a:lstStyle/>
          <a:p>
            <a:r>
              <a:rPr lang="en-GB" dirty="0"/>
              <a:t>Ridge/valley width: 100-300µm</a:t>
            </a:r>
            <a:endParaRPr lang="en-BE" dirty="0"/>
          </a:p>
        </p:txBody>
      </p:sp>
    </p:spTree>
    <p:extLst>
      <p:ext uri="{BB962C8B-B14F-4D97-AF65-F5344CB8AC3E}">
        <p14:creationId xmlns:p14="http://schemas.microsoft.com/office/powerpoint/2010/main" val="356532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831EAD-5ACF-204E-8DC3-CEC9C8061094}"/>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58D27CC3-2F70-2E4C-9F16-5EB867DB4E77}"/>
              </a:ext>
            </a:extLst>
          </p:cNvPr>
          <p:cNvSpPr>
            <a:spLocks noGrp="1"/>
          </p:cNvSpPr>
          <p:nvPr>
            <p:ph type="sldNum" sz="quarter" idx="12"/>
          </p:nvPr>
        </p:nvSpPr>
        <p:spPr/>
        <p:txBody>
          <a:bodyPr/>
          <a:lstStyle/>
          <a:p>
            <a:fld id="{0A297500-7527-634B-90F4-69D0994C32B4}" type="slidenum">
              <a:rPr lang="nl-NL" smtClean="0"/>
              <a:t>44</a:t>
            </a:fld>
            <a:endParaRPr lang="nl-NL"/>
          </a:p>
        </p:txBody>
      </p:sp>
      <p:sp>
        <p:nvSpPr>
          <p:cNvPr id="7" name="Title 6">
            <a:extLst>
              <a:ext uri="{FF2B5EF4-FFF2-40B4-BE49-F238E27FC236}">
                <a16:creationId xmlns:a16="http://schemas.microsoft.com/office/drawing/2014/main" id="{739F12F8-092E-D140-836B-5B086BA637FF}"/>
              </a:ext>
            </a:extLst>
          </p:cNvPr>
          <p:cNvSpPr>
            <a:spLocks noGrp="1"/>
          </p:cNvSpPr>
          <p:nvPr>
            <p:ph type="title"/>
          </p:nvPr>
        </p:nvSpPr>
        <p:spPr/>
        <p:txBody>
          <a:bodyPr/>
          <a:lstStyle/>
          <a:p>
            <a:r>
              <a:rPr lang="en-BE" dirty="0"/>
              <a:t>Representational levels L0-L3</a:t>
            </a:r>
          </a:p>
        </p:txBody>
      </p:sp>
      <p:pic>
        <p:nvPicPr>
          <p:cNvPr id="9" name="Image" descr="Image">
            <a:extLst>
              <a:ext uri="{FF2B5EF4-FFF2-40B4-BE49-F238E27FC236}">
                <a16:creationId xmlns:a16="http://schemas.microsoft.com/office/drawing/2014/main" id="{D6F76C4C-2243-1941-82DA-2936FEEB3011}"/>
              </a:ext>
            </a:extLst>
          </p:cNvPr>
          <p:cNvPicPr>
            <a:picLocks noGrp="1" noChangeAspect="1"/>
          </p:cNvPicPr>
          <p:nvPr>
            <p:ph idx="1"/>
          </p:nvPr>
        </p:nvPicPr>
        <p:blipFill>
          <a:blip r:embed="rId2"/>
          <a:stretch>
            <a:fillRect/>
          </a:stretch>
        </p:blipFill>
        <p:spPr>
          <a:xfrm>
            <a:off x="1699548" y="1655763"/>
            <a:ext cx="8794492" cy="4464050"/>
          </a:xfrm>
          <a:prstGeom prst="rect">
            <a:avLst/>
          </a:prstGeom>
          <a:ln w="12700">
            <a:miter lim="400000"/>
          </a:ln>
        </p:spPr>
      </p:pic>
    </p:spTree>
    <p:extLst>
      <p:ext uri="{BB962C8B-B14F-4D97-AF65-F5344CB8AC3E}">
        <p14:creationId xmlns:p14="http://schemas.microsoft.com/office/powerpoint/2010/main" val="2249159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Used in optical matching…"/>
          <p:cNvSpPr txBox="1">
            <a:spLocks noGrp="1"/>
          </p:cNvSpPr>
          <p:nvPr>
            <p:ph idx="1"/>
          </p:nvPr>
        </p:nvSpPr>
        <p:spPr>
          <a:prstGeom prst="rect">
            <a:avLst/>
          </a:prstGeom>
        </p:spPr>
        <p:txBody>
          <a:bodyPr>
            <a:normAutofit/>
          </a:bodyPr>
          <a:lstStyle/>
          <a:p>
            <a:pPr marL="36735" indent="0" defTabSz="361695">
              <a:spcBef>
                <a:spcPts val="2400"/>
              </a:spcBef>
              <a:buClr>
                <a:srgbClr val="000000"/>
              </a:buClr>
              <a:buNone/>
              <a:defRPr sz="1602"/>
            </a:pPr>
            <a:r>
              <a:rPr dirty="0"/>
              <a:t>Used in optical matching </a:t>
            </a:r>
          </a:p>
          <a:p>
            <a:pPr marL="36735" indent="0" defTabSz="361695">
              <a:spcBef>
                <a:spcPts val="2400"/>
              </a:spcBef>
              <a:buClr>
                <a:srgbClr val="000000"/>
              </a:buClr>
              <a:buNone/>
              <a:defRPr sz="1602"/>
            </a:pPr>
            <a:r>
              <a:rPr dirty="0"/>
              <a:t>Verification by template matching</a:t>
            </a:r>
          </a:p>
          <a:p>
            <a:pPr marL="36735" indent="0" defTabSz="361695">
              <a:spcBef>
                <a:spcPts val="2400"/>
              </a:spcBef>
              <a:buClr>
                <a:srgbClr val="000000"/>
              </a:buClr>
              <a:buNone/>
              <a:defRPr sz="1602"/>
            </a:pPr>
            <a:r>
              <a:rPr dirty="0"/>
              <a:t>Limitations due to:</a:t>
            </a:r>
          </a:p>
          <a:p>
            <a:pPr marL="729393" lvl="1" indent="-285750" defTabSz="361695">
              <a:spcBef>
                <a:spcPts val="2400"/>
              </a:spcBef>
              <a:buClr>
                <a:srgbClr val="000000"/>
              </a:buClr>
              <a:buSzPct val="100000"/>
              <a:defRPr sz="1602"/>
            </a:pPr>
            <a:r>
              <a:rPr dirty="0"/>
              <a:t>Brightness variations</a:t>
            </a:r>
          </a:p>
          <a:p>
            <a:pPr marL="729393" lvl="1" indent="-285750" defTabSz="361695">
              <a:spcBef>
                <a:spcPts val="2400"/>
              </a:spcBef>
              <a:buClr>
                <a:srgbClr val="000000"/>
              </a:buClr>
              <a:buSzPct val="100000"/>
              <a:defRPr sz="1602"/>
            </a:pPr>
            <a:r>
              <a:rPr dirty="0"/>
              <a:t>Image quality variations</a:t>
            </a:r>
          </a:p>
          <a:p>
            <a:pPr marL="729393" lvl="1" indent="-285750" defTabSz="361695">
              <a:spcBef>
                <a:spcPts val="2400"/>
              </a:spcBef>
              <a:buClr>
                <a:srgbClr val="000000"/>
              </a:buClr>
              <a:buSzPct val="100000"/>
              <a:defRPr sz="1602"/>
            </a:pPr>
            <a:r>
              <a:rPr dirty="0"/>
              <a:t>Scars</a:t>
            </a:r>
          </a:p>
          <a:p>
            <a:pPr marL="729393" lvl="1" indent="-285750" defTabSz="361695">
              <a:spcBef>
                <a:spcPts val="2400"/>
              </a:spcBef>
              <a:buClr>
                <a:srgbClr val="000000"/>
              </a:buClr>
              <a:buSzPct val="100000"/>
              <a:defRPr sz="1602"/>
            </a:pPr>
            <a:r>
              <a:rPr dirty="0"/>
              <a:t>Large global distortions</a:t>
            </a:r>
          </a:p>
          <a:p>
            <a:pPr marL="36735" indent="0" defTabSz="361695">
              <a:spcBef>
                <a:spcPts val="2400"/>
              </a:spcBef>
              <a:buClr>
                <a:srgbClr val="000000"/>
              </a:buClr>
              <a:buNone/>
              <a:defRPr sz="1602"/>
            </a:pPr>
            <a:r>
              <a:rPr dirty="0"/>
              <a:t>Representation size is large</a:t>
            </a:r>
          </a:p>
        </p:txBody>
      </p:sp>
      <p:sp>
        <p:nvSpPr>
          <p:cNvPr id="2" name="Content Placeholder 1">
            <a:extLst>
              <a:ext uri="{FF2B5EF4-FFF2-40B4-BE49-F238E27FC236}">
                <a16:creationId xmlns:a16="http://schemas.microsoft.com/office/drawing/2014/main" id="{C70FFAD8-6717-AC45-B5AC-D50DF2377A28}"/>
              </a:ext>
            </a:extLst>
          </p:cNvPr>
          <p:cNvSpPr>
            <a:spLocks noGrp="1"/>
          </p:cNvSpPr>
          <p:nvPr>
            <p:ph sz="quarter" idx="13"/>
          </p:nvPr>
        </p:nvSpPr>
        <p:spPr/>
        <p:txBody>
          <a:bodyPr/>
          <a:lstStyle/>
          <a:p>
            <a:endParaRPr lang="en-BE"/>
          </a:p>
        </p:txBody>
      </p:sp>
      <p:sp>
        <p:nvSpPr>
          <p:cNvPr id="379" name="Representation: Entire Gray Scale Profile"/>
          <p:cNvSpPr txBox="1">
            <a:spLocks noGrp="1"/>
          </p:cNvSpPr>
          <p:nvPr>
            <p:ph type="title"/>
          </p:nvPr>
        </p:nvSpPr>
        <p:spPr>
          <a:prstGeom prst="rect">
            <a:avLst/>
          </a:prstGeom>
        </p:spPr>
        <p:txBody>
          <a:bodyPr/>
          <a:lstStyle/>
          <a:p>
            <a:r>
              <a:rPr dirty="0"/>
              <a:t>Representation</a:t>
            </a:r>
            <a:r>
              <a:rPr lang="en-US" dirty="0"/>
              <a:t> L0</a:t>
            </a:r>
            <a:r>
              <a:rPr dirty="0"/>
              <a:t>: Entire Gray Scale Profile</a:t>
            </a:r>
          </a:p>
        </p:txBody>
      </p:sp>
      <p:pic>
        <p:nvPicPr>
          <p:cNvPr id="381" name="image.png" descr="image.png"/>
          <p:cNvPicPr>
            <a:picLocks/>
          </p:cNvPicPr>
          <p:nvPr/>
        </p:nvPicPr>
        <p:blipFill>
          <a:blip r:embed="rId2"/>
          <a:stretch>
            <a:fillRect/>
          </a:stretch>
        </p:blipFill>
        <p:spPr>
          <a:xfrm>
            <a:off x="4244622" y="1964267"/>
            <a:ext cx="7613333" cy="3680227"/>
          </a:xfrm>
          <a:prstGeom prst="rect">
            <a:avLst/>
          </a:prstGeom>
          <a:ln w="12700">
            <a:miter lim="400000"/>
          </a:ln>
        </p:spPr>
      </p:pic>
    </p:spTree>
    <p:extLst>
      <p:ext uri="{BB962C8B-B14F-4D97-AF65-F5344CB8AC3E}">
        <p14:creationId xmlns:p14="http://schemas.microsoft.com/office/powerpoint/2010/main" val="2130104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369EE-F78B-6B47-9C43-CF6E135E79A9}"/>
              </a:ext>
            </a:extLst>
          </p:cNvPr>
          <p:cNvSpPr>
            <a:spLocks noGrp="1"/>
          </p:cNvSpPr>
          <p:nvPr>
            <p:ph idx="1"/>
          </p:nvPr>
        </p:nvSpPr>
        <p:spPr/>
        <p:txBody>
          <a:bodyPr/>
          <a:lstStyle/>
          <a:p>
            <a:pPr>
              <a:buClr>
                <a:srgbClr val="535353"/>
              </a:buClr>
              <a:buSzPct val="82000"/>
            </a:pPr>
            <a:r>
              <a:rPr lang="en-GB" dirty="0"/>
              <a:t>Only </a:t>
            </a:r>
            <a:r>
              <a:rPr lang="en-GB" dirty="0">
                <a:solidFill>
                  <a:srgbClr val="FF0000"/>
                </a:solidFill>
              </a:rPr>
              <a:t>ridge flow </a:t>
            </a:r>
            <a:r>
              <a:rPr lang="en-GB" dirty="0"/>
              <a:t>and </a:t>
            </a:r>
            <a:r>
              <a:rPr lang="en-GB" dirty="0">
                <a:solidFill>
                  <a:srgbClr val="FF0000"/>
                </a:solidFill>
              </a:rPr>
              <a:t>ridge frequency </a:t>
            </a:r>
            <a:r>
              <a:rPr lang="en-GB" dirty="0"/>
              <a:t>are coded </a:t>
            </a:r>
          </a:p>
          <a:p>
            <a:endParaRPr lang="en-GB" dirty="0"/>
          </a:p>
          <a:p>
            <a:r>
              <a:rPr lang="en-GB" dirty="0">
                <a:solidFill>
                  <a:srgbClr val="FF0000"/>
                </a:solidFill>
              </a:rPr>
              <a:t>S</a:t>
            </a:r>
            <a:r>
              <a:rPr lang="en-BE" dirty="0">
                <a:solidFill>
                  <a:srgbClr val="FF0000"/>
                </a:solidFill>
              </a:rPr>
              <a:t>ingular regions</a:t>
            </a:r>
          </a:p>
          <a:p>
            <a:pPr lvl="1"/>
            <a:r>
              <a:rPr lang="en-GB" dirty="0">
                <a:solidFill>
                  <a:srgbClr val="FF0000"/>
                </a:solidFill>
              </a:rPr>
              <a:t>D</a:t>
            </a:r>
            <a:r>
              <a:rPr lang="en-BE" dirty="0">
                <a:solidFill>
                  <a:srgbClr val="FF0000"/>
                </a:solidFill>
              </a:rPr>
              <a:t>elta (</a:t>
            </a:r>
            <a:r>
              <a:rPr lang="en-BE" sz="2800" dirty="0">
                <a:solidFill>
                  <a:srgbClr val="FF0000"/>
                </a:solidFill>
              </a:rPr>
              <a:t>△</a:t>
            </a:r>
            <a:r>
              <a:rPr lang="en-BE" dirty="0">
                <a:solidFill>
                  <a:srgbClr val="FF0000"/>
                </a:solidFill>
              </a:rPr>
              <a:t>-shape)</a:t>
            </a:r>
          </a:p>
          <a:p>
            <a:pPr lvl="1"/>
            <a:r>
              <a:rPr lang="en-BE" dirty="0">
                <a:solidFill>
                  <a:srgbClr val="FF0000"/>
                </a:solidFill>
              </a:rPr>
              <a:t>Loop (⌒-shape)</a:t>
            </a:r>
          </a:p>
          <a:p>
            <a:pPr lvl="1"/>
            <a:r>
              <a:rPr lang="en-BE" dirty="0">
                <a:solidFill>
                  <a:srgbClr val="FF0000"/>
                </a:solidFill>
              </a:rPr>
              <a:t>Whorl (O-shape)</a:t>
            </a:r>
            <a:endParaRPr lang="en-BE" dirty="0"/>
          </a:p>
          <a:p>
            <a:pPr lvl="1"/>
            <a:r>
              <a:rPr lang="en-GB" dirty="0"/>
              <a:t>U</a:t>
            </a:r>
            <a:r>
              <a:rPr lang="en-BE" dirty="0"/>
              <a:t>sed for classification</a:t>
            </a:r>
          </a:p>
        </p:txBody>
      </p:sp>
      <p:sp>
        <p:nvSpPr>
          <p:cNvPr id="4" name="Content Placeholder 3">
            <a:extLst>
              <a:ext uri="{FF2B5EF4-FFF2-40B4-BE49-F238E27FC236}">
                <a16:creationId xmlns:a16="http://schemas.microsoft.com/office/drawing/2014/main" id="{97E3FEC0-B150-1242-9F46-3747DC89B5B1}"/>
              </a:ext>
            </a:extLst>
          </p:cNvPr>
          <p:cNvSpPr>
            <a:spLocks noGrp="1"/>
          </p:cNvSpPr>
          <p:nvPr>
            <p:ph sz="quarter" idx="13"/>
          </p:nvPr>
        </p:nvSpPr>
        <p:spPr/>
        <p:txBody>
          <a:bodyPr/>
          <a:lstStyle/>
          <a:p>
            <a:endParaRPr lang="en-BE" dirty="0"/>
          </a:p>
        </p:txBody>
      </p:sp>
      <p:sp>
        <p:nvSpPr>
          <p:cNvPr id="383" name="Ridge orientation/frequency maps"/>
          <p:cNvSpPr txBox="1">
            <a:spLocks noGrp="1"/>
          </p:cNvSpPr>
          <p:nvPr>
            <p:ph type="title"/>
          </p:nvPr>
        </p:nvSpPr>
        <p:spPr>
          <a:prstGeom prst="rect">
            <a:avLst/>
          </a:prstGeom>
        </p:spPr>
        <p:txBody>
          <a:bodyPr>
            <a:normAutofit/>
          </a:bodyPr>
          <a:lstStyle/>
          <a:p>
            <a:r>
              <a:rPr lang="en-US" dirty="0"/>
              <a:t>Representation L1: global ridge flow pattern</a:t>
            </a:r>
            <a:endParaRPr dirty="0"/>
          </a:p>
        </p:txBody>
      </p:sp>
      <p:pic>
        <p:nvPicPr>
          <p:cNvPr id="384" name="Image" descr="Image"/>
          <p:cNvPicPr>
            <a:picLocks noChangeAspect="1"/>
          </p:cNvPicPr>
          <p:nvPr/>
        </p:nvPicPr>
        <p:blipFill rotWithShape="1">
          <a:blip r:embed="rId2"/>
          <a:srcRect r="35046" b="33304"/>
          <a:stretch/>
        </p:blipFill>
        <p:spPr>
          <a:xfrm>
            <a:off x="6320733" y="1009429"/>
            <a:ext cx="5192934" cy="2501416"/>
          </a:xfrm>
          <a:prstGeom prst="rect">
            <a:avLst/>
          </a:prstGeom>
          <a:ln w="12700">
            <a:miter lim="400000"/>
          </a:ln>
        </p:spPr>
      </p:pic>
      <p:pic>
        <p:nvPicPr>
          <p:cNvPr id="6" name="Picture 5">
            <a:extLst>
              <a:ext uri="{FF2B5EF4-FFF2-40B4-BE49-F238E27FC236}">
                <a16:creationId xmlns:a16="http://schemas.microsoft.com/office/drawing/2014/main" id="{8A30C9C7-B9BD-D94B-B37D-3FEBD1B13677}"/>
              </a:ext>
            </a:extLst>
          </p:cNvPr>
          <p:cNvPicPr>
            <a:picLocks noChangeAspect="1"/>
          </p:cNvPicPr>
          <p:nvPr/>
        </p:nvPicPr>
        <p:blipFill>
          <a:blip r:embed="rId3"/>
          <a:stretch>
            <a:fillRect/>
          </a:stretch>
        </p:blipFill>
        <p:spPr>
          <a:xfrm>
            <a:off x="5542138" y="3616407"/>
            <a:ext cx="6934070" cy="2501415"/>
          </a:xfrm>
          <a:prstGeom prst="rect">
            <a:avLst/>
          </a:prstGeom>
        </p:spPr>
      </p:pic>
    </p:spTree>
    <p:extLst>
      <p:ext uri="{BB962C8B-B14F-4D97-AF65-F5344CB8AC3E}">
        <p14:creationId xmlns:p14="http://schemas.microsoft.com/office/powerpoint/2010/main" val="1639179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8" name="Image (or graphical coding) of binary image of ridges…"/>
          <p:cNvSpPr txBox="1">
            <a:spLocks noGrp="1"/>
          </p:cNvSpPr>
          <p:nvPr>
            <p:ph idx="1"/>
          </p:nvPr>
        </p:nvSpPr>
        <p:spPr>
          <a:prstGeom prst="rect">
            <a:avLst/>
          </a:prstGeom>
        </p:spPr>
        <p:txBody>
          <a:bodyPr>
            <a:normAutofit/>
          </a:bodyPr>
          <a:lstStyle/>
          <a:p>
            <a:pPr marL="384175" indent="-342900">
              <a:buClr>
                <a:srgbClr val="000000"/>
              </a:buClr>
              <a:buNone/>
            </a:pPr>
            <a:r>
              <a:t>Image (or graphical coding) of binary image of ridges</a:t>
            </a:r>
          </a:p>
          <a:p>
            <a:pPr marL="384175" indent="-342900">
              <a:buClr>
                <a:srgbClr val="000000"/>
              </a:buClr>
              <a:buNone/>
            </a:pPr>
            <a:r>
              <a:t>Invariant to brightness variations</a:t>
            </a:r>
          </a:p>
          <a:p>
            <a:pPr marL="384175" indent="-342900">
              <a:buClr>
                <a:srgbClr val="000000"/>
              </a:buClr>
              <a:buNone/>
            </a:pPr>
            <a:r>
              <a:t>Sensitive to fingerprint image quality</a:t>
            </a:r>
          </a:p>
        </p:txBody>
      </p:sp>
      <p:sp>
        <p:nvSpPr>
          <p:cNvPr id="387" name="Representations: Entire ridge structure"/>
          <p:cNvSpPr txBox="1">
            <a:spLocks noGrp="1"/>
          </p:cNvSpPr>
          <p:nvPr>
            <p:ph type="title"/>
          </p:nvPr>
        </p:nvSpPr>
        <p:spPr>
          <a:prstGeom prst="rect">
            <a:avLst/>
          </a:prstGeom>
        </p:spPr>
        <p:txBody>
          <a:bodyPr/>
          <a:lstStyle/>
          <a:p>
            <a:r>
              <a:t>Representations: Entire ridge structure</a:t>
            </a:r>
          </a:p>
        </p:txBody>
      </p:sp>
      <p:pic>
        <p:nvPicPr>
          <p:cNvPr id="389" name="image.png" descr="image.png"/>
          <p:cNvPicPr>
            <a:picLocks/>
          </p:cNvPicPr>
          <p:nvPr/>
        </p:nvPicPr>
        <p:blipFill>
          <a:blip r:embed="rId2"/>
          <a:stretch>
            <a:fillRect/>
          </a:stretch>
        </p:blipFill>
        <p:spPr>
          <a:xfrm>
            <a:off x="2667000" y="3276601"/>
            <a:ext cx="3276600" cy="3103563"/>
          </a:xfrm>
          <a:prstGeom prst="rect">
            <a:avLst/>
          </a:prstGeom>
          <a:ln w="12700">
            <a:miter lim="400000"/>
          </a:ln>
        </p:spPr>
      </p:pic>
      <p:pic>
        <p:nvPicPr>
          <p:cNvPr id="390" name="image.png" descr="image.png"/>
          <p:cNvPicPr>
            <a:picLocks/>
          </p:cNvPicPr>
          <p:nvPr/>
        </p:nvPicPr>
        <p:blipFill>
          <a:blip r:embed="rId3"/>
          <a:stretch>
            <a:fillRect/>
          </a:stretch>
        </p:blipFill>
        <p:spPr>
          <a:xfrm>
            <a:off x="6477000" y="3276600"/>
            <a:ext cx="3276600" cy="3067050"/>
          </a:xfrm>
          <a:prstGeom prst="rect">
            <a:avLst/>
          </a:prstGeom>
          <a:ln w="12700">
            <a:miter lim="400000"/>
          </a:ln>
        </p:spPr>
      </p:pic>
    </p:spTree>
    <p:extLst>
      <p:ext uri="{BB962C8B-B14F-4D97-AF65-F5344CB8AC3E}">
        <p14:creationId xmlns:p14="http://schemas.microsoft.com/office/powerpoint/2010/main" val="2333038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Hypothesis: fingerprints are represented by local ridge structures and their spatial distributions.…"/>
          <p:cNvSpPr txBox="1">
            <a:spLocks noGrp="1"/>
          </p:cNvSpPr>
          <p:nvPr>
            <p:ph idx="1"/>
          </p:nvPr>
        </p:nvSpPr>
        <p:spPr>
          <a:prstGeom prst="rect">
            <a:avLst/>
          </a:prstGeom>
        </p:spPr>
        <p:txBody>
          <a:bodyPr>
            <a:normAutofit/>
          </a:bodyPr>
          <a:lstStyle/>
          <a:p>
            <a:pPr marL="311181" indent="-277749" defTabSz="329184">
              <a:spcBef>
                <a:spcPts val="2100"/>
              </a:spcBef>
              <a:buClr>
                <a:srgbClr val="000000"/>
              </a:buClr>
              <a:buNone/>
              <a:defRPr sz="1458"/>
            </a:pPr>
            <a:r>
              <a:rPr sz="1800" dirty="0"/>
              <a:t>local </a:t>
            </a:r>
            <a:r>
              <a:rPr lang="en-US" sz="1800" dirty="0"/>
              <a:t>invariant </a:t>
            </a:r>
            <a:r>
              <a:rPr sz="1800" dirty="0"/>
              <a:t>ridge </a:t>
            </a:r>
            <a:r>
              <a:rPr lang="en-US" sz="1800" dirty="0"/>
              <a:t>discontinuities, called </a:t>
            </a:r>
            <a:r>
              <a:rPr lang="en-US" sz="1800" dirty="0">
                <a:solidFill>
                  <a:srgbClr val="FF0000"/>
                </a:solidFill>
              </a:rPr>
              <a:t>minutiae</a:t>
            </a:r>
          </a:p>
          <a:p>
            <a:pPr marL="311181" indent="-277749" defTabSz="329184">
              <a:spcBef>
                <a:spcPts val="2100"/>
              </a:spcBef>
              <a:buClr>
                <a:srgbClr val="000000"/>
              </a:buClr>
              <a:buNone/>
              <a:defRPr sz="1458"/>
            </a:pPr>
            <a:r>
              <a:rPr lang="en-US" sz="1800" dirty="0">
                <a:latin typeface="+mn-lt"/>
                <a:ea typeface="Symbol"/>
                <a:cs typeface="Symbol"/>
                <a:sym typeface="Symbol"/>
              </a:rPr>
              <a:t>Defined by Sir Francis Galton (</a:t>
            </a:r>
            <a:r>
              <a:rPr lang="en-US" sz="1800" dirty="0">
                <a:solidFill>
                  <a:srgbClr val="FF0000"/>
                </a:solidFill>
                <a:latin typeface="+mn-lt"/>
                <a:ea typeface="Symbol"/>
                <a:cs typeface="Symbol"/>
                <a:sym typeface="Symbol"/>
              </a:rPr>
              <a:t>1892</a:t>
            </a:r>
            <a:r>
              <a:rPr lang="en-US" sz="1800" dirty="0">
                <a:latin typeface="+mn-lt"/>
                <a:ea typeface="Symbol"/>
                <a:cs typeface="Symbol"/>
                <a:sym typeface="Symbol"/>
              </a:rPr>
              <a:t>)!</a:t>
            </a:r>
          </a:p>
          <a:p>
            <a:pPr marL="311181" indent="-277749" defTabSz="329184">
              <a:spcBef>
                <a:spcPts val="2100"/>
              </a:spcBef>
              <a:buClr>
                <a:srgbClr val="000000"/>
              </a:buClr>
              <a:buNone/>
              <a:defRPr sz="1458"/>
            </a:pPr>
            <a:r>
              <a:rPr sz="1800" dirty="0">
                <a:latin typeface="Symbol"/>
                <a:ea typeface="Symbol"/>
                <a:cs typeface="Symbol"/>
                <a:sym typeface="Symbol"/>
              </a:rPr>
              <a:t>$</a:t>
            </a:r>
            <a:r>
              <a:rPr sz="1800" dirty="0"/>
              <a:t> </a:t>
            </a:r>
            <a:r>
              <a:rPr sz="1800" dirty="0">
                <a:latin typeface="Symbol"/>
                <a:ea typeface="Symbol"/>
                <a:cs typeface="Symbol"/>
                <a:sym typeface="Symbol"/>
              </a:rPr>
              <a:t>±</a:t>
            </a:r>
            <a:r>
              <a:rPr sz="1800" dirty="0"/>
              <a:t>150 different types of local ridge structures.</a:t>
            </a:r>
            <a:endParaRPr lang="en-US" sz="1800" dirty="0"/>
          </a:p>
          <a:p>
            <a:pPr marL="311181" indent="-277749" defTabSz="329184">
              <a:spcBef>
                <a:spcPts val="2100"/>
              </a:spcBef>
              <a:buClr>
                <a:srgbClr val="000000"/>
              </a:buClr>
              <a:buNone/>
              <a:defRPr sz="1458"/>
            </a:pPr>
            <a:endParaRPr lang="en-US" sz="1800" dirty="0"/>
          </a:p>
        </p:txBody>
      </p:sp>
      <p:sp>
        <p:nvSpPr>
          <p:cNvPr id="392" name="Representations: Landmark Features"/>
          <p:cNvSpPr txBox="1">
            <a:spLocks noGrp="1"/>
          </p:cNvSpPr>
          <p:nvPr>
            <p:ph type="title"/>
          </p:nvPr>
        </p:nvSpPr>
        <p:spPr>
          <a:prstGeom prst="rect">
            <a:avLst/>
          </a:prstGeom>
        </p:spPr>
        <p:txBody>
          <a:bodyPr>
            <a:normAutofit fontScale="90000"/>
          </a:bodyPr>
          <a:lstStyle/>
          <a:p>
            <a:r>
              <a:rPr lang="en-US" dirty="0"/>
              <a:t>Representation L2: </a:t>
            </a:r>
            <a:r>
              <a:rPr dirty="0"/>
              <a:t>Landmark Features</a:t>
            </a:r>
            <a:r>
              <a:rPr lang="en-US" dirty="0"/>
              <a:t> - minutiae</a:t>
            </a:r>
            <a:endParaRPr dirty="0"/>
          </a:p>
        </p:txBody>
      </p:sp>
      <p:pic>
        <p:nvPicPr>
          <p:cNvPr id="2" name="Picture 1">
            <a:extLst>
              <a:ext uri="{FF2B5EF4-FFF2-40B4-BE49-F238E27FC236}">
                <a16:creationId xmlns:a16="http://schemas.microsoft.com/office/drawing/2014/main" id="{FAD800B2-033C-2547-B323-161D53DBBB13}"/>
              </a:ext>
            </a:extLst>
          </p:cNvPr>
          <p:cNvPicPr>
            <a:picLocks noChangeAspect="1"/>
          </p:cNvPicPr>
          <p:nvPr/>
        </p:nvPicPr>
        <p:blipFill>
          <a:blip r:embed="rId2"/>
          <a:stretch>
            <a:fillRect/>
          </a:stretch>
        </p:blipFill>
        <p:spPr>
          <a:xfrm>
            <a:off x="574800" y="3203795"/>
            <a:ext cx="8794278" cy="3116083"/>
          </a:xfrm>
          <a:prstGeom prst="rect">
            <a:avLst/>
          </a:prstGeom>
        </p:spPr>
      </p:pic>
      <p:pic>
        <p:nvPicPr>
          <p:cNvPr id="4" name="Picture 3">
            <a:extLst>
              <a:ext uri="{FF2B5EF4-FFF2-40B4-BE49-F238E27FC236}">
                <a16:creationId xmlns:a16="http://schemas.microsoft.com/office/drawing/2014/main" id="{B581F466-36B3-3D47-B55A-C3B58E778304}"/>
              </a:ext>
            </a:extLst>
          </p:cNvPr>
          <p:cNvPicPr>
            <a:picLocks noChangeAspect="1"/>
          </p:cNvPicPr>
          <p:nvPr/>
        </p:nvPicPr>
        <p:blipFill>
          <a:blip r:embed="rId3"/>
          <a:stretch>
            <a:fillRect/>
          </a:stretch>
        </p:blipFill>
        <p:spPr>
          <a:xfrm>
            <a:off x="9292468" y="1359036"/>
            <a:ext cx="2684561" cy="4804636"/>
          </a:xfrm>
          <a:prstGeom prst="rect">
            <a:avLst/>
          </a:prstGeom>
          <a:ln>
            <a:solidFill>
              <a:schemeClr val="bg1">
                <a:lumMod val="50000"/>
              </a:schemeClr>
            </a:solidFill>
          </a:ln>
        </p:spPr>
      </p:pic>
    </p:spTree>
    <p:extLst>
      <p:ext uri="{BB962C8B-B14F-4D97-AF65-F5344CB8AC3E}">
        <p14:creationId xmlns:p14="http://schemas.microsoft.com/office/powerpoint/2010/main" val="3698057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3" name="Hypothesis: fingerprints are represented by local ridge structures and their spatial distributions.…"/>
          <p:cNvSpPr txBox="1">
            <a:spLocks noGrp="1"/>
          </p:cNvSpPr>
          <p:nvPr>
            <p:ph idx="1"/>
          </p:nvPr>
        </p:nvSpPr>
        <p:spPr>
          <a:prstGeom prst="rect">
            <a:avLst/>
          </a:prstGeom>
        </p:spPr>
        <p:txBody>
          <a:bodyPr>
            <a:normAutofit/>
          </a:bodyPr>
          <a:lstStyle/>
          <a:p>
            <a:pPr marL="311181" indent="-277749" defTabSz="329184">
              <a:spcBef>
                <a:spcPts val="2100"/>
              </a:spcBef>
              <a:buClr>
                <a:srgbClr val="000000"/>
              </a:buClr>
              <a:buNone/>
              <a:defRPr sz="1458"/>
            </a:pPr>
            <a:r>
              <a:rPr sz="1800" dirty="0"/>
              <a:t>local ridge </a:t>
            </a:r>
            <a:r>
              <a:rPr lang="en-US" sz="1800" dirty="0"/>
              <a:t>discontinuities, called </a:t>
            </a:r>
            <a:r>
              <a:rPr lang="en-US" sz="1800" dirty="0">
                <a:solidFill>
                  <a:srgbClr val="FF0000"/>
                </a:solidFill>
              </a:rPr>
              <a:t>minutiae</a:t>
            </a:r>
            <a:endParaRPr sz="1800" dirty="0">
              <a:solidFill>
                <a:srgbClr val="FF0000"/>
              </a:solidFill>
            </a:endParaRPr>
          </a:p>
          <a:p>
            <a:pPr marL="311181" indent="-277749" defTabSz="329184">
              <a:spcBef>
                <a:spcPts val="2100"/>
              </a:spcBef>
              <a:buClr>
                <a:srgbClr val="000000"/>
              </a:buClr>
              <a:buNone/>
              <a:defRPr sz="1458"/>
            </a:pPr>
            <a:r>
              <a:rPr sz="1800" dirty="0">
                <a:latin typeface="Symbol"/>
                <a:ea typeface="Symbol"/>
                <a:cs typeface="Symbol"/>
                <a:sym typeface="Symbol"/>
              </a:rPr>
              <a:t>$</a:t>
            </a:r>
            <a:r>
              <a:rPr sz="1800" dirty="0"/>
              <a:t> </a:t>
            </a:r>
            <a:r>
              <a:rPr sz="1800" dirty="0">
                <a:latin typeface="Symbol"/>
                <a:ea typeface="Symbol"/>
                <a:cs typeface="Symbol"/>
                <a:sym typeface="Symbol"/>
              </a:rPr>
              <a:t>±</a:t>
            </a:r>
            <a:r>
              <a:rPr sz="1800" dirty="0"/>
              <a:t>150 different types of local ridge structures.</a:t>
            </a:r>
          </a:p>
          <a:p>
            <a:pPr marL="311181" indent="-277749" defTabSz="329184">
              <a:spcBef>
                <a:spcPts val="2100"/>
              </a:spcBef>
              <a:buClr>
                <a:srgbClr val="000000"/>
              </a:buClr>
              <a:buNone/>
              <a:defRPr sz="1458"/>
            </a:pPr>
            <a:r>
              <a:rPr sz="1800" dirty="0"/>
              <a:t>	Difficult to automatically, quickly and reliably extract (too similar and image quality dependent).</a:t>
            </a:r>
          </a:p>
          <a:p>
            <a:pPr marL="311181" indent="-277749" defTabSz="329184">
              <a:spcBef>
                <a:spcPts val="2100"/>
              </a:spcBef>
              <a:buClr>
                <a:srgbClr val="000000"/>
              </a:buClr>
              <a:buNone/>
              <a:defRPr sz="1458"/>
            </a:pPr>
            <a:r>
              <a:rPr sz="1800" dirty="0"/>
              <a:t>Typically: representation based on 2 most prominent:</a:t>
            </a:r>
          </a:p>
          <a:p>
            <a:pPr marL="311181" indent="-277749" defTabSz="329184">
              <a:spcBef>
                <a:spcPts val="2100"/>
              </a:spcBef>
              <a:buClr>
                <a:srgbClr val="000000"/>
              </a:buClr>
              <a:buNone/>
              <a:defRPr sz="1458"/>
            </a:pPr>
            <a:r>
              <a:rPr sz="1800" dirty="0"/>
              <a:t>	</a:t>
            </a:r>
            <a:r>
              <a:rPr sz="1800" dirty="0">
                <a:solidFill>
                  <a:srgbClr val="FF2600"/>
                </a:solidFill>
                <a:uFill>
                  <a:solidFill>
                    <a:srgbClr val="FF2600"/>
                  </a:solidFill>
                </a:uFill>
              </a:rPr>
              <a:t>Ridge endings and ridge bifurcations</a:t>
            </a:r>
            <a:r>
              <a:rPr sz="1800" dirty="0"/>
              <a:t> (are in fact background-foreground duals) or </a:t>
            </a:r>
            <a:r>
              <a:rPr sz="1800" dirty="0">
                <a:solidFill>
                  <a:srgbClr val="FF2600"/>
                </a:solidFill>
                <a:effectLst>
                  <a:outerShdw blurRad="10287" dist="20574" dir="2700000" rotWithShape="0">
                    <a:srgbClr val="CBCBCB"/>
                  </a:outerShdw>
                </a:effectLst>
                <a:uFill>
                  <a:solidFill>
                    <a:srgbClr val="FF2600"/>
                  </a:solidFill>
                </a:uFill>
              </a:rPr>
              <a:t>minutiae</a:t>
            </a:r>
            <a:r>
              <a:rPr sz="1800" dirty="0"/>
              <a:t>.</a:t>
            </a:r>
          </a:p>
        </p:txBody>
      </p:sp>
      <p:sp>
        <p:nvSpPr>
          <p:cNvPr id="392" name="Representations: Landmark Features"/>
          <p:cNvSpPr txBox="1">
            <a:spLocks noGrp="1"/>
          </p:cNvSpPr>
          <p:nvPr>
            <p:ph type="title"/>
          </p:nvPr>
        </p:nvSpPr>
        <p:spPr>
          <a:prstGeom prst="rect">
            <a:avLst/>
          </a:prstGeom>
        </p:spPr>
        <p:txBody>
          <a:bodyPr/>
          <a:lstStyle/>
          <a:p>
            <a:r>
              <a:rPr lang="en-US" dirty="0"/>
              <a:t>L2: </a:t>
            </a:r>
            <a:r>
              <a:rPr dirty="0"/>
              <a:t>Landmark Features</a:t>
            </a:r>
            <a:r>
              <a:rPr lang="en-US" dirty="0"/>
              <a:t> - minutiae</a:t>
            </a:r>
            <a:endParaRPr dirty="0"/>
          </a:p>
        </p:txBody>
      </p:sp>
      <p:pic>
        <p:nvPicPr>
          <p:cNvPr id="394" name="image.png" descr="image.png"/>
          <p:cNvPicPr>
            <a:picLocks/>
          </p:cNvPicPr>
          <p:nvPr/>
        </p:nvPicPr>
        <p:blipFill>
          <a:blip r:embed="rId2"/>
          <a:stretch>
            <a:fillRect/>
          </a:stretch>
        </p:blipFill>
        <p:spPr>
          <a:xfrm>
            <a:off x="2514600" y="4724400"/>
            <a:ext cx="7105650" cy="1619250"/>
          </a:xfrm>
          <a:prstGeom prst="rect">
            <a:avLst/>
          </a:prstGeom>
          <a:ln w="12700">
            <a:miter lim="400000"/>
          </a:ln>
        </p:spPr>
      </p:pic>
    </p:spTree>
    <p:extLst>
      <p:ext uri="{BB962C8B-B14F-4D97-AF65-F5344CB8AC3E}">
        <p14:creationId xmlns:p14="http://schemas.microsoft.com/office/powerpoint/2010/main" val="2777904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FAB8B2-B387-3445-8D8F-A6522C3A239E}"/>
              </a:ext>
            </a:extLst>
          </p:cNvPr>
          <p:cNvSpPr>
            <a:spLocks noGrp="1"/>
          </p:cNvSpPr>
          <p:nvPr>
            <p:ph idx="1"/>
          </p:nvPr>
        </p:nvSpPr>
        <p:spPr/>
        <p:txBody>
          <a:bodyPr/>
          <a:lstStyle/>
          <a:p>
            <a:endParaRPr lang="en-BE"/>
          </a:p>
        </p:txBody>
      </p:sp>
      <p:sp>
        <p:nvSpPr>
          <p:cNvPr id="201" name="Ancient fingerprints"/>
          <p:cNvSpPr txBox="1">
            <a:spLocks noGrp="1"/>
          </p:cNvSpPr>
          <p:nvPr>
            <p:ph type="title"/>
          </p:nvPr>
        </p:nvSpPr>
        <p:spPr>
          <a:prstGeom prst="rect">
            <a:avLst/>
          </a:prstGeom>
        </p:spPr>
        <p:txBody>
          <a:bodyPr/>
          <a:lstStyle/>
          <a:p>
            <a:r>
              <a:t>Ancient fingerprints</a:t>
            </a:r>
          </a:p>
        </p:txBody>
      </p:sp>
      <p:pic>
        <p:nvPicPr>
          <p:cNvPr id="202" name="image.png" descr="image.png"/>
          <p:cNvPicPr>
            <a:picLocks/>
          </p:cNvPicPr>
          <p:nvPr/>
        </p:nvPicPr>
        <p:blipFill>
          <a:blip r:embed="rId3"/>
          <a:stretch>
            <a:fillRect/>
          </a:stretch>
        </p:blipFill>
        <p:spPr>
          <a:xfrm>
            <a:off x="2351087" y="1485425"/>
            <a:ext cx="7489826" cy="4572000"/>
          </a:xfrm>
          <a:prstGeom prst="rect">
            <a:avLst/>
          </a:prstGeom>
          <a:ln w="12700">
            <a:miter lim="400000"/>
          </a:ln>
        </p:spPr>
      </p:pic>
    </p:spTree>
    <p:extLst>
      <p:ext uri="{BB962C8B-B14F-4D97-AF65-F5344CB8AC3E}">
        <p14:creationId xmlns:p14="http://schemas.microsoft.com/office/powerpoint/2010/main" val="1438050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948DA1-7A5F-2B44-9957-91CF27B8FC34}"/>
              </a:ext>
            </a:extLst>
          </p:cNvPr>
          <p:cNvSpPr>
            <a:spLocks noGrp="1"/>
          </p:cNvSpPr>
          <p:nvPr>
            <p:ph idx="1"/>
          </p:nvPr>
        </p:nvSpPr>
        <p:spPr>
          <a:xfrm>
            <a:off x="576000" y="2659847"/>
            <a:ext cx="5520000" cy="4464000"/>
          </a:xfrm>
        </p:spPr>
        <p:txBody>
          <a:bodyPr/>
          <a:lstStyle/>
          <a:p>
            <a:pPr marL="311181" indent="-277749" defTabSz="329184">
              <a:spcBef>
                <a:spcPts val="2100"/>
              </a:spcBef>
              <a:buClr>
                <a:srgbClr val="000000"/>
              </a:buClr>
              <a:buNone/>
              <a:defRPr sz="1458"/>
            </a:pPr>
            <a:r>
              <a:rPr lang="en-GB" dirty="0"/>
              <a:t>Difficult to automatically, quickly and reliably extract (too similar and image quality dependent).</a:t>
            </a:r>
          </a:p>
          <a:p>
            <a:pPr marL="311181" indent="-277749" defTabSz="329184">
              <a:spcBef>
                <a:spcPts val="2100"/>
              </a:spcBef>
              <a:buClr>
                <a:srgbClr val="000000"/>
              </a:buClr>
              <a:buNone/>
              <a:defRPr sz="1458"/>
            </a:pPr>
            <a:r>
              <a:rPr lang="en-GB" dirty="0"/>
              <a:t>Density: 100/FP but only 10 to 15 needed for matching</a:t>
            </a:r>
          </a:p>
          <a:p>
            <a:pPr marL="311181" indent="-277749" defTabSz="329184">
              <a:spcBef>
                <a:spcPts val="2100"/>
              </a:spcBef>
              <a:buClr>
                <a:srgbClr val="000000"/>
              </a:buClr>
              <a:buNone/>
              <a:defRPr sz="1458"/>
            </a:pPr>
            <a:r>
              <a:rPr lang="en-GB" dirty="0"/>
              <a:t>In practice only </a:t>
            </a:r>
            <a:r>
              <a:rPr lang="en-GB" dirty="0">
                <a:solidFill>
                  <a:srgbClr val="FF0000"/>
                </a:solidFill>
              </a:rPr>
              <a:t>ridge bifurcations </a:t>
            </a:r>
            <a:r>
              <a:rPr lang="en-GB" dirty="0"/>
              <a:t>and </a:t>
            </a:r>
            <a:r>
              <a:rPr lang="en-GB" dirty="0">
                <a:solidFill>
                  <a:srgbClr val="FF0000"/>
                </a:solidFill>
              </a:rPr>
              <a:t>endings</a:t>
            </a:r>
            <a:r>
              <a:rPr lang="en-GB" dirty="0"/>
              <a:t> are used</a:t>
            </a:r>
          </a:p>
          <a:p>
            <a:endParaRPr lang="en-BE" dirty="0"/>
          </a:p>
        </p:txBody>
      </p:sp>
      <p:sp>
        <p:nvSpPr>
          <p:cNvPr id="396" name="Minutiae example"/>
          <p:cNvSpPr txBox="1">
            <a:spLocks noGrp="1"/>
          </p:cNvSpPr>
          <p:nvPr>
            <p:ph type="title"/>
          </p:nvPr>
        </p:nvSpPr>
        <p:spPr>
          <a:prstGeom prst="rect">
            <a:avLst/>
          </a:prstGeom>
        </p:spPr>
        <p:txBody>
          <a:bodyPr/>
          <a:lstStyle/>
          <a:p>
            <a:r>
              <a:t>Minutiae example</a:t>
            </a:r>
          </a:p>
        </p:txBody>
      </p:sp>
      <p:pic>
        <p:nvPicPr>
          <p:cNvPr id="397" name="image.png" descr="image.png"/>
          <p:cNvPicPr>
            <a:picLocks/>
          </p:cNvPicPr>
          <p:nvPr/>
        </p:nvPicPr>
        <p:blipFill>
          <a:blip r:embed="rId2"/>
          <a:stretch>
            <a:fillRect/>
          </a:stretch>
        </p:blipFill>
        <p:spPr>
          <a:xfrm>
            <a:off x="6096000" y="370957"/>
            <a:ext cx="4888089" cy="5612154"/>
          </a:xfrm>
          <a:prstGeom prst="rect">
            <a:avLst/>
          </a:prstGeom>
          <a:ln w="12700">
            <a:miter lim="400000"/>
          </a:ln>
        </p:spPr>
      </p:pic>
      <p:pic>
        <p:nvPicPr>
          <p:cNvPr id="3" name="Picture 2">
            <a:extLst>
              <a:ext uri="{FF2B5EF4-FFF2-40B4-BE49-F238E27FC236}">
                <a16:creationId xmlns:a16="http://schemas.microsoft.com/office/drawing/2014/main" id="{33243EE1-C539-2142-8F5E-0A31E3E680EA}"/>
              </a:ext>
            </a:extLst>
          </p:cNvPr>
          <p:cNvPicPr>
            <a:picLocks noChangeAspect="1"/>
          </p:cNvPicPr>
          <p:nvPr/>
        </p:nvPicPr>
        <p:blipFill>
          <a:blip r:embed="rId3"/>
          <a:stretch>
            <a:fillRect/>
          </a:stretch>
        </p:blipFill>
        <p:spPr>
          <a:xfrm>
            <a:off x="0" y="4198153"/>
            <a:ext cx="6212785" cy="2007694"/>
          </a:xfrm>
          <a:prstGeom prst="rect">
            <a:avLst/>
          </a:prstGeom>
        </p:spPr>
      </p:pic>
      <p:pic>
        <p:nvPicPr>
          <p:cNvPr id="6" name="Picture 5">
            <a:extLst>
              <a:ext uri="{FF2B5EF4-FFF2-40B4-BE49-F238E27FC236}">
                <a16:creationId xmlns:a16="http://schemas.microsoft.com/office/drawing/2014/main" id="{8549881F-6FC7-7542-A424-6F1ECD9A8F5A}"/>
              </a:ext>
            </a:extLst>
          </p:cNvPr>
          <p:cNvPicPr>
            <a:picLocks noChangeAspect="1"/>
          </p:cNvPicPr>
          <p:nvPr/>
        </p:nvPicPr>
        <p:blipFill rotWithShape="1">
          <a:blip r:embed="rId4"/>
          <a:srcRect b="10172"/>
          <a:stretch/>
        </p:blipFill>
        <p:spPr>
          <a:xfrm>
            <a:off x="852055" y="1218733"/>
            <a:ext cx="4527707" cy="1441114"/>
          </a:xfrm>
          <a:prstGeom prst="rect">
            <a:avLst/>
          </a:prstGeom>
        </p:spPr>
      </p:pic>
    </p:spTree>
    <p:extLst>
      <p:ext uri="{BB962C8B-B14F-4D97-AF65-F5344CB8AC3E}">
        <p14:creationId xmlns:p14="http://schemas.microsoft.com/office/powerpoint/2010/main" val="3956862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List of minutiae coordinates (w.r.t. a fixed image-centered coordinate system, e.g.)…"/>
          <p:cNvSpPr txBox="1">
            <a:spLocks noGrp="1"/>
          </p:cNvSpPr>
          <p:nvPr>
            <p:ph idx="1"/>
          </p:nvPr>
        </p:nvSpPr>
        <p:spPr>
          <a:prstGeom prst="rect">
            <a:avLst/>
          </a:prstGeom>
        </p:spPr>
        <p:txBody>
          <a:bodyPr>
            <a:normAutofit/>
          </a:bodyPr>
          <a:lstStyle/>
          <a:p>
            <a:pPr marL="384175" indent="-342900">
              <a:buClr>
                <a:srgbClr val="000000"/>
              </a:buClr>
              <a:buSzPct val="125000"/>
            </a:pPr>
            <a:r>
              <a:rPr dirty="0"/>
              <a:t>List of minutiae coordinates</a:t>
            </a:r>
          </a:p>
          <a:p>
            <a:pPr marL="384175" indent="-342900">
              <a:buClr>
                <a:srgbClr val="000000"/>
              </a:buClr>
              <a:buSzPct val="125000"/>
            </a:pPr>
            <a:r>
              <a:rPr dirty="0"/>
              <a:t>Enhanced by tagging each minutiae (or pairs, triplets) with:</a:t>
            </a:r>
          </a:p>
          <a:p>
            <a:pPr marL="784225" lvl="1" indent="-285750">
              <a:buClr>
                <a:srgbClr val="000000"/>
              </a:buClr>
              <a:buSzPct val="125000"/>
              <a:defRPr sz="1600"/>
            </a:pPr>
            <a:r>
              <a:rPr dirty="0"/>
              <a:t>Orientation of the ridge at that minutiae</a:t>
            </a:r>
          </a:p>
          <a:p>
            <a:pPr marL="784225" lvl="1" indent="-285750">
              <a:buClr>
                <a:srgbClr val="000000"/>
              </a:buClr>
              <a:buSzPct val="125000"/>
              <a:defRPr sz="1600"/>
            </a:pPr>
            <a:r>
              <a:rPr dirty="0"/>
              <a:t>Ridge density (# ridges on a line) between each pair of minutiae</a:t>
            </a:r>
          </a:p>
          <a:p>
            <a:pPr marL="384175" indent="-342900">
              <a:buClr>
                <a:srgbClr val="000000"/>
              </a:buClr>
              <a:buSzPct val="125000"/>
            </a:pPr>
            <a:r>
              <a:rPr dirty="0">
                <a:solidFill>
                  <a:schemeClr val="bg1">
                    <a:lumMod val="75000"/>
                  </a:schemeClr>
                </a:solidFill>
              </a:rPr>
              <a:t>Enhanced by global attributes:</a:t>
            </a:r>
          </a:p>
          <a:p>
            <a:pPr marL="784225" lvl="1" indent="-285750">
              <a:buClr>
                <a:srgbClr val="000000"/>
              </a:buClr>
              <a:buSzPct val="125000"/>
              <a:defRPr sz="1600"/>
            </a:pPr>
            <a:r>
              <a:rPr dirty="0">
                <a:solidFill>
                  <a:schemeClr val="bg1">
                    <a:lumMod val="75000"/>
                  </a:schemeClr>
                </a:solidFill>
              </a:rPr>
              <a:t>Global orientation of the finger</a:t>
            </a:r>
          </a:p>
          <a:p>
            <a:pPr marL="784225" lvl="1" indent="-285750">
              <a:buClr>
                <a:srgbClr val="000000"/>
              </a:buClr>
              <a:buSzPct val="125000"/>
              <a:defRPr sz="1600"/>
            </a:pPr>
            <a:r>
              <a:rPr dirty="0">
                <a:solidFill>
                  <a:schemeClr val="bg1">
                    <a:lumMod val="75000"/>
                  </a:schemeClr>
                </a:solidFill>
              </a:rPr>
              <a:t>Locations of cores or delta’s</a:t>
            </a:r>
          </a:p>
          <a:p>
            <a:pPr marL="784225" lvl="1" indent="-285750">
              <a:buClr>
                <a:srgbClr val="000000"/>
              </a:buClr>
              <a:buSzPct val="125000"/>
              <a:defRPr sz="1600"/>
            </a:pPr>
            <a:r>
              <a:rPr dirty="0">
                <a:solidFill>
                  <a:schemeClr val="bg1">
                    <a:lumMod val="75000"/>
                  </a:schemeClr>
                </a:solidFill>
              </a:rPr>
              <a:t>Fingerprint class</a:t>
            </a:r>
          </a:p>
        </p:txBody>
      </p:sp>
      <p:sp>
        <p:nvSpPr>
          <p:cNvPr id="3" name="Content Placeholder 2">
            <a:extLst>
              <a:ext uri="{FF2B5EF4-FFF2-40B4-BE49-F238E27FC236}">
                <a16:creationId xmlns:a16="http://schemas.microsoft.com/office/drawing/2014/main" id="{78BF8EC6-3924-EF46-A86B-1D94297DA6F9}"/>
              </a:ext>
            </a:extLst>
          </p:cNvPr>
          <p:cNvSpPr>
            <a:spLocks noGrp="1"/>
          </p:cNvSpPr>
          <p:nvPr>
            <p:ph sz="quarter" idx="13"/>
          </p:nvPr>
        </p:nvSpPr>
        <p:spPr/>
        <p:txBody>
          <a:bodyPr/>
          <a:lstStyle/>
          <a:p>
            <a:endParaRPr lang="en-BE"/>
          </a:p>
        </p:txBody>
      </p:sp>
      <p:sp>
        <p:nvSpPr>
          <p:cNvPr id="399" name="Representations: Minutiae"/>
          <p:cNvSpPr txBox="1">
            <a:spLocks noGrp="1"/>
          </p:cNvSpPr>
          <p:nvPr>
            <p:ph type="title"/>
          </p:nvPr>
        </p:nvSpPr>
        <p:spPr>
          <a:prstGeom prst="rect">
            <a:avLst/>
          </a:prstGeom>
        </p:spPr>
        <p:txBody>
          <a:bodyPr/>
          <a:lstStyle/>
          <a:p>
            <a:r>
              <a:rPr lang="en-US" dirty="0"/>
              <a:t>L2 </a:t>
            </a:r>
            <a:r>
              <a:rPr lang="en-GB" dirty="0"/>
              <a:t>Minutiae </a:t>
            </a:r>
            <a:r>
              <a:rPr dirty="0"/>
              <a:t>Representation</a:t>
            </a:r>
          </a:p>
        </p:txBody>
      </p:sp>
      <p:pic>
        <p:nvPicPr>
          <p:cNvPr id="2" name="Picture 1">
            <a:extLst>
              <a:ext uri="{FF2B5EF4-FFF2-40B4-BE49-F238E27FC236}">
                <a16:creationId xmlns:a16="http://schemas.microsoft.com/office/drawing/2014/main" id="{9A60EFA9-12B7-4C4C-8776-08EF91A89E73}"/>
              </a:ext>
            </a:extLst>
          </p:cNvPr>
          <p:cNvPicPr>
            <a:picLocks noChangeAspect="1"/>
          </p:cNvPicPr>
          <p:nvPr/>
        </p:nvPicPr>
        <p:blipFill>
          <a:blip r:embed="rId2"/>
          <a:stretch>
            <a:fillRect/>
          </a:stretch>
        </p:blipFill>
        <p:spPr>
          <a:xfrm>
            <a:off x="5463823" y="2743207"/>
            <a:ext cx="6500412" cy="2704432"/>
          </a:xfrm>
          <a:prstGeom prst="rect">
            <a:avLst/>
          </a:prstGeom>
        </p:spPr>
      </p:pic>
    </p:spTree>
    <p:extLst>
      <p:ext uri="{BB962C8B-B14F-4D97-AF65-F5344CB8AC3E}">
        <p14:creationId xmlns:p14="http://schemas.microsoft.com/office/powerpoint/2010/main" val="1273735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AD20EE-1B0E-BB4B-A724-F009745E519B}"/>
              </a:ext>
            </a:extLst>
          </p:cNvPr>
          <p:cNvSpPr>
            <a:spLocks noGrp="1"/>
          </p:cNvSpPr>
          <p:nvPr>
            <p:ph idx="1"/>
          </p:nvPr>
        </p:nvSpPr>
        <p:spPr/>
        <p:txBody>
          <a:bodyPr/>
          <a:lstStyle/>
          <a:p>
            <a:endParaRPr lang="en-BE"/>
          </a:p>
        </p:txBody>
      </p:sp>
      <p:sp>
        <p:nvSpPr>
          <p:cNvPr id="403" name="Representations: Pores"/>
          <p:cNvSpPr txBox="1">
            <a:spLocks noGrp="1"/>
          </p:cNvSpPr>
          <p:nvPr>
            <p:ph type="title"/>
          </p:nvPr>
        </p:nvSpPr>
        <p:spPr>
          <a:prstGeom prst="rect">
            <a:avLst/>
          </a:prstGeom>
        </p:spPr>
        <p:txBody>
          <a:bodyPr/>
          <a:lstStyle/>
          <a:p>
            <a:r>
              <a:rPr lang="en-US" dirty="0"/>
              <a:t>Representation L3 </a:t>
            </a:r>
            <a:r>
              <a:rPr dirty="0"/>
              <a:t>Representations: Pores</a:t>
            </a:r>
          </a:p>
        </p:txBody>
      </p:sp>
      <p:pic>
        <p:nvPicPr>
          <p:cNvPr id="404" name="image.png" descr="image.png"/>
          <p:cNvPicPr>
            <a:picLocks/>
          </p:cNvPicPr>
          <p:nvPr/>
        </p:nvPicPr>
        <p:blipFill>
          <a:blip r:embed="rId2"/>
          <a:stretch>
            <a:fillRect/>
          </a:stretch>
        </p:blipFill>
        <p:spPr>
          <a:xfrm>
            <a:off x="2209801" y="1752601"/>
            <a:ext cx="3990975" cy="3000375"/>
          </a:xfrm>
          <a:prstGeom prst="rect">
            <a:avLst/>
          </a:prstGeom>
          <a:ln>
            <a:solidFill>
              <a:srgbClr val="000000"/>
            </a:solidFill>
            <a:miter lim="400000"/>
          </a:ln>
        </p:spPr>
      </p:pic>
      <p:pic>
        <p:nvPicPr>
          <p:cNvPr id="405" name="image.png" descr="image.png"/>
          <p:cNvPicPr>
            <a:picLocks/>
          </p:cNvPicPr>
          <p:nvPr/>
        </p:nvPicPr>
        <p:blipFill>
          <a:blip r:embed="rId3"/>
          <a:stretch>
            <a:fillRect/>
          </a:stretch>
        </p:blipFill>
        <p:spPr>
          <a:xfrm>
            <a:off x="7331887" y="1125961"/>
            <a:ext cx="2871788" cy="4038600"/>
          </a:xfrm>
          <a:prstGeom prst="rect">
            <a:avLst/>
          </a:prstGeom>
          <a:ln>
            <a:solidFill>
              <a:srgbClr val="000000"/>
            </a:solidFill>
            <a:miter lim="400000"/>
          </a:ln>
        </p:spPr>
      </p:pic>
      <p:sp>
        <p:nvSpPr>
          <p:cNvPr id="406" name="Pores are formed where sweat glands in the subcutaneous layer of the skin generate sweat ducts;…"/>
          <p:cNvSpPr txBox="1"/>
          <p:nvPr/>
        </p:nvSpPr>
        <p:spPr>
          <a:xfrm>
            <a:off x="1685918" y="5313043"/>
            <a:ext cx="9029716" cy="815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Times New Roman"/>
              <a:defRPr sz="1600"/>
            </a:pPr>
            <a:r>
              <a:rPr sz="1600" dirty="0"/>
              <a:t>Pores are formed where sweat glands in the subcutaneous layer of the skin generate sweat ducts;</a:t>
            </a:r>
          </a:p>
          <a:p>
            <a:pPr marL="41275">
              <a:buClr>
                <a:srgbClr val="000000"/>
              </a:buClr>
              <a:buFont typeface="Times New Roman"/>
              <a:defRPr sz="1600"/>
            </a:pPr>
            <a:r>
              <a:rPr sz="1600" dirty="0"/>
              <a:t>these sweat ducts grow through the subcutaneous layer and dermis to the epidermis, where the</a:t>
            </a:r>
          </a:p>
          <a:p>
            <a:pPr marL="41275">
              <a:buClr>
                <a:srgbClr val="000000"/>
              </a:buClr>
              <a:buFont typeface="Times New Roman"/>
              <a:defRPr sz="1600"/>
            </a:pPr>
            <a:r>
              <a:rPr sz="1600" dirty="0"/>
              <a:t>open duct on the skin’s surface presents itself as a pore</a:t>
            </a:r>
          </a:p>
        </p:txBody>
      </p:sp>
    </p:spTree>
    <p:extLst>
      <p:ext uri="{BB962C8B-B14F-4D97-AF65-F5344CB8AC3E}">
        <p14:creationId xmlns:p14="http://schemas.microsoft.com/office/powerpoint/2010/main" val="2473396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The regularity of their appearance plays a significant part in the uniqueness of pore configurations.…"/>
          <p:cNvSpPr txBox="1">
            <a:spLocks noGrp="1"/>
          </p:cNvSpPr>
          <p:nvPr>
            <p:ph idx="1"/>
          </p:nvPr>
        </p:nvSpPr>
        <p:spPr>
          <a:prstGeom prst="rect">
            <a:avLst/>
          </a:prstGeom>
        </p:spPr>
        <p:txBody>
          <a:bodyPr>
            <a:normAutofit fontScale="85000" lnSpcReduction="20000"/>
          </a:bodyPr>
          <a:lstStyle/>
          <a:p>
            <a:pPr marL="345757" indent="-308609" defTabSz="365759">
              <a:spcBef>
                <a:spcPts val="2400"/>
              </a:spcBef>
              <a:buClr>
                <a:srgbClr val="000000"/>
              </a:buClr>
              <a:buSzPct val="75000"/>
              <a:defRPr sz="1619"/>
            </a:pPr>
            <a:r>
              <a:rPr sz="2159" dirty="0"/>
              <a:t>The regularity of their appearance plays a significant part in the uniqueness of pore configurations.</a:t>
            </a:r>
          </a:p>
          <a:p>
            <a:pPr marL="345757" indent="-308609" defTabSz="365759">
              <a:spcBef>
                <a:spcPts val="2400"/>
              </a:spcBef>
              <a:buClr>
                <a:srgbClr val="000000"/>
              </a:buClr>
              <a:buSzPct val="75000"/>
              <a:defRPr sz="1619"/>
            </a:pPr>
            <a:r>
              <a:rPr sz="2159" dirty="0"/>
              <a:t>Once these pores form on the ridge, they are fixed at that location.</a:t>
            </a:r>
          </a:p>
          <a:p>
            <a:pPr marL="345757" indent="-308609" defTabSz="365759">
              <a:spcBef>
                <a:spcPts val="2400"/>
              </a:spcBef>
              <a:buClr>
                <a:srgbClr val="000000"/>
              </a:buClr>
              <a:buSzPct val="75000"/>
              <a:defRPr sz="1619"/>
            </a:pPr>
            <a:r>
              <a:rPr sz="2159" dirty="0"/>
              <a:t>Pores do not disappear, move or spontaneously generate over time.</a:t>
            </a:r>
          </a:p>
          <a:p>
            <a:pPr marL="345757" indent="-308609" defTabSz="365759">
              <a:spcBef>
                <a:spcPts val="2400"/>
              </a:spcBef>
              <a:buClr>
                <a:srgbClr val="000000"/>
              </a:buClr>
              <a:buSzPct val="75000"/>
              <a:defRPr sz="1619"/>
            </a:pPr>
            <a:r>
              <a:rPr sz="2159" dirty="0"/>
              <a:t>Pore sizes: 60-250</a:t>
            </a:r>
            <a:r>
              <a:rPr sz="2159" dirty="0">
                <a:latin typeface="Symbol"/>
                <a:ea typeface="Symbol"/>
                <a:cs typeface="Symbol"/>
                <a:sym typeface="Symbol"/>
              </a:rPr>
              <a:t>m</a:t>
            </a:r>
            <a:r>
              <a:rPr sz="2159" dirty="0"/>
              <a:t>m (Ridges: 100-300</a:t>
            </a:r>
            <a:r>
              <a:rPr sz="2159" dirty="0">
                <a:latin typeface="Symbol"/>
                <a:ea typeface="Symbol"/>
                <a:cs typeface="Symbol"/>
                <a:sym typeface="Symbol"/>
              </a:rPr>
              <a:t>m</a:t>
            </a:r>
            <a:r>
              <a:rPr sz="2159" dirty="0"/>
              <a:t>m).</a:t>
            </a:r>
          </a:p>
          <a:p>
            <a:pPr marL="345757" indent="-308609" defTabSz="365759">
              <a:spcBef>
                <a:spcPts val="2400"/>
              </a:spcBef>
              <a:buClr>
                <a:srgbClr val="000000"/>
              </a:buClr>
              <a:buSzPct val="75000"/>
              <a:defRPr sz="1619"/>
            </a:pPr>
            <a:r>
              <a:rPr lang="en-GB" sz="2159" dirty="0"/>
              <a:t>Pore density: ±6 pores/mm</a:t>
            </a:r>
            <a:r>
              <a:rPr lang="en-GB" sz="2159" baseline="29777" dirty="0"/>
              <a:t>2.</a:t>
            </a:r>
          </a:p>
          <a:p>
            <a:pPr marL="345757" indent="-308609" defTabSz="365759">
              <a:spcBef>
                <a:spcPts val="2400"/>
              </a:spcBef>
              <a:buClr>
                <a:srgbClr val="000000"/>
              </a:buClr>
              <a:buSzPct val="75000"/>
              <a:defRPr sz="1619"/>
            </a:pPr>
            <a:r>
              <a:rPr sz="2159" dirty="0"/>
              <a:t>High resolution sensors needed: </a:t>
            </a:r>
            <a:r>
              <a:rPr lang="en-US" sz="2159" dirty="0">
                <a:solidFill>
                  <a:srgbClr val="FF0000"/>
                </a:solidFill>
              </a:rPr>
              <a:t>1000d</a:t>
            </a:r>
            <a:r>
              <a:rPr sz="2159" dirty="0">
                <a:solidFill>
                  <a:srgbClr val="FF0000"/>
                </a:solidFill>
              </a:rPr>
              <a:t>pi </a:t>
            </a:r>
            <a:r>
              <a:rPr sz="2159" dirty="0"/>
              <a:t>(compared to standard 500</a:t>
            </a:r>
            <a:r>
              <a:rPr lang="en-US" sz="2159" dirty="0"/>
              <a:t>d</a:t>
            </a:r>
            <a:r>
              <a:rPr sz="2159" dirty="0"/>
              <a:t>pi of FBI’s AFIS specifications).</a:t>
            </a:r>
          </a:p>
        </p:txBody>
      </p:sp>
      <p:pic>
        <p:nvPicPr>
          <p:cNvPr id="3" name="Content Placeholder 2">
            <a:extLst>
              <a:ext uri="{FF2B5EF4-FFF2-40B4-BE49-F238E27FC236}">
                <a16:creationId xmlns:a16="http://schemas.microsoft.com/office/drawing/2014/main" id="{CEB188DD-5979-0F46-966B-E9C0CC1B779D}"/>
              </a:ext>
            </a:extLst>
          </p:cNvPr>
          <p:cNvPicPr>
            <a:picLocks noGrp="1" noChangeAspect="1"/>
          </p:cNvPicPr>
          <p:nvPr>
            <p:ph sz="quarter" idx="13"/>
          </p:nvPr>
        </p:nvPicPr>
        <p:blipFill>
          <a:blip r:embed="rId2"/>
          <a:stretch>
            <a:fillRect/>
          </a:stretch>
        </p:blipFill>
        <p:spPr>
          <a:xfrm>
            <a:off x="5810082" y="1378155"/>
            <a:ext cx="6141569" cy="4101690"/>
          </a:xfrm>
          <a:prstGeom prst="rect">
            <a:avLst/>
          </a:prstGeom>
        </p:spPr>
      </p:pic>
      <p:sp>
        <p:nvSpPr>
          <p:cNvPr id="408" name="Pores"/>
          <p:cNvSpPr txBox="1">
            <a:spLocks noGrp="1"/>
          </p:cNvSpPr>
          <p:nvPr>
            <p:ph type="title"/>
          </p:nvPr>
        </p:nvSpPr>
        <p:spPr>
          <a:prstGeom prst="rect">
            <a:avLst/>
          </a:prstGeom>
        </p:spPr>
        <p:txBody>
          <a:bodyPr/>
          <a:lstStyle/>
          <a:p>
            <a:r>
              <a:rPr dirty="0"/>
              <a:t>Pores</a:t>
            </a:r>
          </a:p>
        </p:txBody>
      </p:sp>
    </p:spTree>
    <p:extLst>
      <p:ext uri="{BB962C8B-B14F-4D97-AF65-F5344CB8AC3E}">
        <p14:creationId xmlns:p14="http://schemas.microsoft.com/office/powerpoint/2010/main" val="1580200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6BE1-5B2E-474A-9D2F-3F39D60828C1}"/>
              </a:ext>
            </a:extLst>
          </p:cNvPr>
          <p:cNvSpPr>
            <a:spLocks noGrp="1"/>
          </p:cNvSpPr>
          <p:nvPr>
            <p:ph type="title"/>
          </p:nvPr>
        </p:nvSpPr>
        <p:spPr/>
        <p:txBody>
          <a:bodyPr/>
          <a:lstStyle/>
          <a:p>
            <a:r>
              <a:rPr lang="en-BE" dirty="0"/>
              <a:t>Fingerprint Enhancement</a:t>
            </a:r>
          </a:p>
        </p:txBody>
      </p:sp>
      <p:sp>
        <p:nvSpPr>
          <p:cNvPr id="3" name="Text Placeholder 2">
            <a:extLst>
              <a:ext uri="{FF2B5EF4-FFF2-40B4-BE49-F238E27FC236}">
                <a16:creationId xmlns:a16="http://schemas.microsoft.com/office/drawing/2014/main" id="{CDC2E9E4-BD1B-2E45-BCF8-CF572BEB3957}"/>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87F8529D-B37F-A44E-B7E3-E4E6A2671807}"/>
              </a:ext>
            </a:extLst>
          </p:cNvPr>
          <p:cNvSpPr>
            <a:spLocks noGrp="1"/>
          </p:cNvSpPr>
          <p:nvPr>
            <p:ph type="ftr" sz="quarter" idx="11"/>
          </p:nvPr>
        </p:nvSpPr>
        <p:spPr/>
        <p:txBody>
          <a:bodyPr/>
          <a:lstStyle/>
          <a:p>
            <a:r>
              <a:rPr lang="en-US"/>
              <a:t>Faculty of Engineering Sciences, ESAT-PSI</a:t>
            </a:r>
            <a:endParaRPr lang="nl-NL"/>
          </a:p>
        </p:txBody>
      </p:sp>
      <p:sp>
        <p:nvSpPr>
          <p:cNvPr id="5" name="Slide Number Placeholder 4">
            <a:extLst>
              <a:ext uri="{FF2B5EF4-FFF2-40B4-BE49-F238E27FC236}">
                <a16:creationId xmlns:a16="http://schemas.microsoft.com/office/drawing/2014/main" id="{116BA132-6BC4-1A44-931E-16A51379741C}"/>
              </a:ext>
            </a:extLst>
          </p:cNvPr>
          <p:cNvSpPr>
            <a:spLocks noGrp="1"/>
          </p:cNvSpPr>
          <p:nvPr>
            <p:ph type="sldNum" sz="quarter" idx="12"/>
          </p:nvPr>
        </p:nvSpPr>
        <p:spPr/>
        <p:txBody>
          <a:bodyPr/>
          <a:lstStyle/>
          <a:p>
            <a:fld id="{0A297500-7527-634B-90F4-69D0994C32B4}" type="slidenum">
              <a:rPr lang="nl-NL" smtClean="0"/>
              <a:t>54</a:t>
            </a:fld>
            <a:endParaRPr lang="nl-NL"/>
          </a:p>
        </p:txBody>
      </p:sp>
      <p:sp>
        <p:nvSpPr>
          <p:cNvPr id="6" name="Picture Placeholder 5">
            <a:extLst>
              <a:ext uri="{FF2B5EF4-FFF2-40B4-BE49-F238E27FC236}">
                <a16:creationId xmlns:a16="http://schemas.microsoft.com/office/drawing/2014/main" id="{FD25655E-88B2-7B4D-8E1D-2E81EC3966E9}"/>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8C890EBC-155A-974E-A352-88E85B0DCFA5}"/>
              </a:ext>
            </a:extLst>
          </p:cNvPr>
          <p:cNvSpPr>
            <a:spLocks noGrp="1"/>
          </p:cNvSpPr>
          <p:nvPr>
            <p:ph type="pic" sz="quarter" idx="14"/>
          </p:nvPr>
        </p:nvSpPr>
        <p:spPr/>
      </p:sp>
      <p:pic>
        <p:nvPicPr>
          <p:cNvPr id="8" name="Image" descr="Image">
            <a:extLst>
              <a:ext uri="{FF2B5EF4-FFF2-40B4-BE49-F238E27FC236}">
                <a16:creationId xmlns:a16="http://schemas.microsoft.com/office/drawing/2014/main" id="{7C15473C-0EAF-F343-8CBD-210AB47B147C}"/>
              </a:ext>
            </a:extLst>
          </p:cNvPr>
          <p:cNvPicPr>
            <a:picLocks noChangeAspect="1"/>
          </p:cNvPicPr>
          <p:nvPr/>
        </p:nvPicPr>
        <p:blipFill rotWithShape="1">
          <a:blip r:embed="rId2"/>
          <a:srcRect l="9338" r="10097" b="23005"/>
          <a:stretch/>
        </p:blipFill>
        <p:spPr>
          <a:xfrm>
            <a:off x="6661556" y="1685162"/>
            <a:ext cx="5417555" cy="3417416"/>
          </a:xfrm>
          <a:prstGeom prst="rect">
            <a:avLst/>
          </a:prstGeom>
          <a:ln w="12700">
            <a:miter lim="400000"/>
          </a:ln>
        </p:spPr>
      </p:pic>
    </p:spTree>
    <p:extLst>
      <p:ext uri="{BB962C8B-B14F-4D97-AF65-F5344CB8AC3E}">
        <p14:creationId xmlns:p14="http://schemas.microsoft.com/office/powerpoint/2010/main" val="3341932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9D157-7A97-8644-B9B2-B5AFA3DFEC67}"/>
              </a:ext>
            </a:extLst>
          </p:cNvPr>
          <p:cNvSpPr>
            <a:spLocks noGrp="1"/>
          </p:cNvSpPr>
          <p:nvPr>
            <p:ph idx="1"/>
          </p:nvPr>
        </p:nvSpPr>
        <p:spPr/>
        <p:txBody>
          <a:bodyPr>
            <a:normAutofit fontScale="92500" lnSpcReduction="20000"/>
          </a:bodyPr>
          <a:lstStyle/>
          <a:p>
            <a:pPr marL="0" indent="0" algn="r">
              <a:buClr>
                <a:srgbClr val="000000"/>
              </a:buClr>
              <a:buSzPct val="75000"/>
              <a:buNone/>
            </a:pPr>
            <a:r>
              <a:rPr lang="en-GB" dirty="0"/>
              <a:t>Non-uniform illumination, dirt, latent prints, scars</a:t>
            </a:r>
          </a:p>
          <a:p>
            <a:pPr marL="0" indent="0" algn="r">
              <a:buClr>
                <a:srgbClr val="000000"/>
              </a:buClr>
              <a:buSzPct val="75000"/>
              <a:buNone/>
            </a:pPr>
            <a:endParaRPr lang="en-GB" dirty="0"/>
          </a:p>
          <a:p>
            <a:pPr marL="0" indent="0" algn="r">
              <a:buClr>
                <a:srgbClr val="000000"/>
              </a:buClr>
              <a:buSzPct val="75000"/>
              <a:buNone/>
            </a:pPr>
            <a:endParaRPr lang="en-GB" dirty="0"/>
          </a:p>
          <a:p>
            <a:pPr marL="0" indent="0" algn="r">
              <a:buClr>
                <a:srgbClr val="000000"/>
              </a:buClr>
              <a:buSzPct val="75000"/>
              <a:buNone/>
            </a:pPr>
            <a:r>
              <a:rPr lang="en-GB" dirty="0"/>
              <a:t>Wet finger</a:t>
            </a:r>
          </a:p>
          <a:p>
            <a:pPr marL="0" indent="0" algn="r">
              <a:buClr>
                <a:srgbClr val="000000"/>
              </a:buClr>
              <a:buSzPct val="75000"/>
              <a:buNone/>
            </a:pPr>
            <a:endParaRPr lang="en-GB" dirty="0"/>
          </a:p>
          <a:p>
            <a:pPr marL="0" indent="0" algn="r">
              <a:buClr>
                <a:srgbClr val="000000"/>
              </a:buClr>
              <a:buSzPct val="75000"/>
              <a:buNone/>
            </a:pPr>
            <a:endParaRPr lang="en-GB" dirty="0"/>
          </a:p>
          <a:p>
            <a:pPr marL="0" indent="0" algn="r">
              <a:buClr>
                <a:srgbClr val="000000"/>
              </a:buClr>
              <a:buSzPct val="75000"/>
              <a:buNone/>
            </a:pPr>
            <a:r>
              <a:rPr lang="en-GB" dirty="0"/>
              <a:t>Dry finger</a:t>
            </a:r>
          </a:p>
          <a:p>
            <a:pPr marL="0" indent="0" algn="r">
              <a:buClr>
                <a:srgbClr val="000000"/>
              </a:buClr>
              <a:buSzPct val="75000"/>
              <a:buNone/>
            </a:pPr>
            <a:endParaRPr lang="en-GB" dirty="0"/>
          </a:p>
          <a:p>
            <a:pPr marL="0" indent="0" algn="r">
              <a:buClr>
                <a:srgbClr val="000000"/>
              </a:buClr>
              <a:buSzPct val="75000"/>
              <a:buNone/>
            </a:pPr>
            <a:endParaRPr lang="en-GB" dirty="0"/>
          </a:p>
          <a:p>
            <a:pPr marL="0" indent="0" algn="r">
              <a:buClr>
                <a:srgbClr val="000000"/>
              </a:buClr>
              <a:buSzPct val="75000"/>
              <a:buNone/>
            </a:pPr>
            <a:r>
              <a:rPr lang="en-GB" dirty="0"/>
              <a:t>Wrinkle</a:t>
            </a:r>
          </a:p>
          <a:p>
            <a:pPr marL="0" indent="0" algn="r">
              <a:buNone/>
            </a:pPr>
            <a:endParaRPr lang="en-BE" dirty="0"/>
          </a:p>
        </p:txBody>
      </p:sp>
      <p:sp>
        <p:nvSpPr>
          <p:cNvPr id="4" name="Content Placeholder 3">
            <a:extLst>
              <a:ext uri="{FF2B5EF4-FFF2-40B4-BE49-F238E27FC236}">
                <a16:creationId xmlns:a16="http://schemas.microsoft.com/office/drawing/2014/main" id="{DC408A43-229C-6040-A627-89B7AFF70222}"/>
              </a:ext>
            </a:extLst>
          </p:cNvPr>
          <p:cNvSpPr>
            <a:spLocks noGrp="1"/>
          </p:cNvSpPr>
          <p:nvPr>
            <p:ph sz="quarter" idx="13"/>
          </p:nvPr>
        </p:nvSpPr>
        <p:spPr/>
        <p:txBody>
          <a:bodyPr/>
          <a:lstStyle/>
          <a:p>
            <a:endParaRPr lang="en-BE"/>
          </a:p>
        </p:txBody>
      </p:sp>
      <p:sp>
        <p:nvSpPr>
          <p:cNvPr id="411" name="Image Degradation"/>
          <p:cNvSpPr txBox="1">
            <a:spLocks noGrp="1"/>
          </p:cNvSpPr>
          <p:nvPr>
            <p:ph type="title"/>
          </p:nvPr>
        </p:nvSpPr>
        <p:spPr>
          <a:prstGeom prst="rect">
            <a:avLst/>
          </a:prstGeom>
        </p:spPr>
        <p:txBody>
          <a:bodyPr/>
          <a:lstStyle/>
          <a:p>
            <a:r>
              <a:t>Image Degradation</a:t>
            </a:r>
          </a:p>
        </p:txBody>
      </p:sp>
      <p:pic>
        <p:nvPicPr>
          <p:cNvPr id="412" name="image.png" descr="image.png"/>
          <p:cNvPicPr>
            <a:picLocks/>
          </p:cNvPicPr>
          <p:nvPr/>
        </p:nvPicPr>
        <p:blipFill>
          <a:blip r:embed="rId2"/>
          <a:stretch>
            <a:fillRect/>
          </a:stretch>
        </p:blipFill>
        <p:spPr>
          <a:xfrm>
            <a:off x="6214533" y="1518356"/>
            <a:ext cx="4648200" cy="4152900"/>
          </a:xfrm>
          <a:prstGeom prst="rect">
            <a:avLst/>
          </a:prstGeom>
          <a:ln w="12700">
            <a:miter lim="400000"/>
          </a:ln>
        </p:spPr>
      </p:pic>
      <p:sp>
        <p:nvSpPr>
          <p:cNvPr id="413" name="Non-uniform illumination, dirt, latent prints, scars…"/>
          <p:cNvSpPr txBox="1"/>
          <p:nvPr/>
        </p:nvSpPr>
        <p:spPr>
          <a:xfrm>
            <a:off x="2527301" y="3550478"/>
            <a:ext cx="179536" cy="353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SzPct val="75000"/>
              <a:buChar char="•"/>
            </a:pPr>
            <a:endParaRPr dirty="0"/>
          </a:p>
        </p:txBody>
      </p:sp>
    </p:spTree>
    <p:extLst>
      <p:ext uri="{BB962C8B-B14F-4D97-AF65-F5344CB8AC3E}">
        <p14:creationId xmlns:p14="http://schemas.microsoft.com/office/powerpoint/2010/main" val="4119154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EF1438-D8B9-BC47-8479-56E8C1640409}"/>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E21DD57F-F56A-464E-82F7-62AB1F270E6B}"/>
              </a:ext>
            </a:extLst>
          </p:cNvPr>
          <p:cNvSpPr>
            <a:spLocks noGrp="1"/>
          </p:cNvSpPr>
          <p:nvPr>
            <p:ph type="sldNum" sz="quarter" idx="12"/>
          </p:nvPr>
        </p:nvSpPr>
        <p:spPr/>
        <p:txBody>
          <a:bodyPr/>
          <a:lstStyle/>
          <a:p>
            <a:fld id="{0A297500-7527-634B-90F4-69D0994C32B4}" type="slidenum">
              <a:rPr lang="nl-NL" smtClean="0"/>
              <a:t>56</a:t>
            </a:fld>
            <a:endParaRPr lang="nl-NL"/>
          </a:p>
        </p:txBody>
      </p:sp>
      <p:pic>
        <p:nvPicPr>
          <p:cNvPr id="7" name="Content Placeholder 6">
            <a:extLst>
              <a:ext uri="{FF2B5EF4-FFF2-40B4-BE49-F238E27FC236}">
                <a16:creationId xmlns:a16="http://schemas.microsoft.com/office/drawing/2014/main" id="{9C8937F4-F232-454D-B404-0EF8AFF8544A}"/>
              </a:ext>
            </a:extLst>
          </p:cNvPr>
          <p:cNvPicPr>
            <a:picLocks noGrp="1" noChangeAspect="1"/>
          </p:cNvPicPr>
          <p:nvPr>
            <p:ph idx="1"/>
          </p:nvPr>
        </p:nvPicPr>
        <p:blipFill>
          <a:blip r:embed="rId2"/>
          <a:stretch>
            <a:fillRect/>
          </a:stretch>
        </p:blipFill>
        <p:spPr>
          <a:xfrm>
            <a:off x="358502" y="1887887"/>
            <a:ext cx="5889463" cy="3607682"/>
          </a:xfrm>
          <a:prstGeom prst="rect">
            <a:avLst/>
          </a:prstGeom>
        </p:spPr>
      </p:pic>
      <p:sp>
        <p:nvSpPr>
          <p:cNvPr id="6" name="Title 5">
            <a:extLst>
              <a:ext uri="{FF2B5EF4-FFF2-40B4-BE49-F238E27FC236}">
                <a16:creationId xmlns:a16="http://schemas.microsoft.com/office/drawing/2014/main" id="{5C95FA28-5BF3-944D-9504-4200ABB3E5AA}"/>
              </a:ext>
            </a:extLst>
          </p:cNvPr>
          <p:cNvSpPr>
            <a:spLocks noGrp="1"/>
          </p:cNvSpPr>
          <p:nvPr>
            <p:ph type="title"/>
          </p:nvPr>
        </p:nvSpPr>
        <p:spPr/>
        <p:txBody>
          <a:bodyPr/>
          <a:lstStyle/>
          <a:p>
            <a:r>
              <a:rPr lang="en-BE" dirty="0"/>
              <a:t>FP image degradation</a:t>
            </a:r>
          </a:p>
        </p:txBody>
      </p:sp>
      <p:sp>
        <p:nvSpPr>
          <p:cNvPr id="10" name="Content Placeholder 9">
            <a:extLst>
              <a:ext uri="{FF2B5EF4-FFF2-40B4-BE49-F238E27FC236}">
                <a16:creationId xmlns:a16="http://schemas.microsoft.com/office/drawing/2014/main" id="{E771E2A9-3831-DF4C-B202-19CDCF220169}"/>
              </a:ext>
            </a:extLst>
          </p:cNvPr>
          <p:cNvSpPr>
            <a:spLocks noGrp="1"/>
          </p:cNvSpPr>
          <p:nvPr>
            <p:ph sz="quarter" idx="13"/>
          </p:nvPr>
        </p:nvSpPr>
        <p:spPr/>
        <p:txBody>
          <a:bodyPr/>
          <a:lstStyle/>
          <a:p>
            <a:endParaRPr lang="en-BE"/>
          </a:p>
        </p:txBody>
      </p:sp>
      <p:pic>
        <p:nvPicPr>
          <p:cNvPr id="13" name="Picture 12">
            <a:extLst>
              <a:ext uri="{FF2B5EF4-FFF2-40B4-BE49-F238E27FC236}">
                <a16:creationId xmlns:a16="http://schemas.microsoft.com/office/drawing/2014/main" id="{652B872D-F6E0-0A46-96E6-C0AC979CD8AB}"/>
              </a:ext>
            </a:extLst>
          </p:cNvPr>
          <p:cNvPicPr>
            <a:picLocks noChangeAspect="1"/>
          </p:cNvPicPr>
          <p:nvPr/>
        </p:nvPicPr>
        <p:blipFill>
          <a:blip r:embed="rId3"/>
          <a:stretch>
            <a:fillRect/>
          </a:stretch>
        </p:blipFill>
        <p:spPr>
          <a:xfrm>
            <a:off x="6164456" y="1898506"/>
            <a:ext cx="5669042" cy="3687063"/>
          </a:xfrm>
          <a:prstGeom prst="rect">
            <a:avLst/>
          </a:prstGeom>
        </p:spPr>
      </p:pic>
    </p:spTree>
    <p:extLst>
      <p:ext uri="{BB962C8B-B14F-4D97-AF65-F5344CB8AC3E}">
        <p14:creationId xmlns:p14="http://schemas.microsoft.com/office/powerpoint/2010/main" val="619710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DC8841-1820-D741-A7E3-5C9632C678F7}"/>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83FDA985-DCE8-B74D-ADCF-66442FE22A76}"/>
              </a:ext>
            </a:extLst>
          </p:cNvPr>
          <p:cNvSpPr>
            <a:spLocks noGrp="1"/>
          </p:cNvSpPr>
          <p:nvPr>
            <p:ph type="sldNum" sz="quarter" idx="12"/>
          </p:nvPr>
        </p:nvSpPr>
        <p:spPr/>
        <p:txBody>
          <a:bodyPr/>
          <a:lstStyle/>
          <a:p>
            <a:fld id="{0A297500-7527-634B-90F4-69D0994C32B4}" type="slidenum">
              <a:rPr lang="nl-NL" smtClean="0"/>
              <a:t>57</a:t>
            </a:fld>
            <a:endParaRPr lang="nl-NL"/>
          </a:p>
        </p:txBody>
      </p:sp>
      <p:sp>
        <p:nvSpPr>
          <p:cNvPr id="4" name="Content Placeholder 3">
            <a:extLst>
              <a:ext uri="{FF2B5EF4-FFF2-40B4-BE49-F238E27FC236}">
                <a16:creationId xmlns:a16="http://schemas.microsoft.com/office/drawing/2014/main" id="{12B6AB1F-1C37-3C42-B9CC-131809424ABF}"/>
              </a:ext>
            </a:extLst>
          </p:cNvPr>
          <p:cNvSpPr>
            <a:spLocks noGrp="1"/>
          </p:cNvSpPr>
          <p:nvPr>
            <p:ph idx="1"/>
          </p:nvPr>
        </p:nvSpPr>
        <p:spPr/>
        <p:txBody>
          <a:bodyPr>
            <a:normAutofit fontScale="70000" lnSpcReduction="20000"/>
          </a:bodyPr>
          <a:lstStyle/>
          <a:p>
            <a:pPr marL="0" indent="0">
              <a:buNone/>
            </a:pPr>
            <a:r>
              <a:rPr lang="en-GB" dirty="0"/>
              <a:t>Types of degradation associated with FP images: </a:t>
            </a:r>
          </a:p>
          <a:p>
            <a:pPr marL="457200" indent="-457200">
              <a:buFont typeface="+mj-lt"/>
              <a:buAutoNum type="arabicPeriod"/>
            </a:pPr>
            <a:r>
              <a:rPr lang="en-GB" dirty="0">
                <a:solidFill>
                  <a:srgbClr val="FF0000"/>
                </a:solidFill>
              </a:rPr>
              <a:t>The ridges are not strictly continuous</a:t>
            </a:r>
            <a:r>
              <a:rPr lang="en-GB" dirty="0"/>
              <a:t>; that is, the ridges have small breaks (gaps).</a:t>
            </a:r>
          </a:p>
          <a:p>
            <a:pPr marL="457200" indent="-457200">
              <a:buFont typeface="+mj-lt"/>
              <a:buAutoNum type="arabicPeriod"/>
            </a:pPr>
            <a:r>
              <a:rPr lang="en-GB" dirty="0">
                <a:solidFill>
                  <a:srgbClr val="FF0000"/>
                </a:solidFill>
              </a:rPr>
              <a:t>Parallel ridges are not well separated</a:t>
            </a:r>
            <a:r>
              <a:rPr lang="en-GB" dirty="0"/>
              <a:t>. This is due to the presence of noise which links parallel ridges, resulting in their poor separation. </a:t>
            </a:r>
          </a:p>
          <a:p>
            <a:pPr marL="457200" indent="-457200">
              <a:buFont typeface="+mj-lt"/>
              <a:buAutoNum type="arabicPeriod"/>
            </a:pPr>
            <a:r>
              <a:rPr lang="en-GB" dirty="0">
                <a:solidFill>
                  <a:srgbClr val="FF0000"/>
                </a:solidFill>
              </a:rPr>
              <a:t>Cuts, creases, and bruises </a:t>
            </a:r>
            <a:r>
              <a:rPr lang="en-GB" dirty="0"/>
              <a:t>on the finger. </a:t>
            </a:r>
          </a:p>
          <a:p>
            <a:pPr marL="0" indent="0">
              <a:buNone/>
            </a:pPr>
            <a:r>
              <a:rPr lang="en-GB" dirty="0"/>
              <a:t>This leads to the following problems in minutiae extraction: </a:t>
            </a:r>
          </a:p>
          <a:p>
            <a:pPr marL="514350" indent="-514350">
              <a:buAutoNum type="romanLcParenBoth"/>
            </a:pPr>
            <a:r>
              <a:rPr lang="en-GB" dirty="0"/>
              <a:t>a significant number of spurious minutiae are extracted</a:t>
            </a:r>
          </a:p>
          <a:p>
            <a:pPr marL="514350" indent="-514350">
              <a:buAutoNum type="romanLcParenBoth"/>
            </a:pPr>
            <a:r>
              <a:rPr lang="en-GB" dirty="0"/>
              <a:t>a large number of genuine minutiae are missed</a:t>
            </a:r>
          </a:p>
          <a:p>
            <a:pPr marL="514350" indent="-514350">
              <a:buAutoNum type="romanLcParenBoth"/>
            </a:pPr>
            <a:r>
              <a:rPr lang="en-GB" dirty="0"/>
              <a:t>large errors in the location (position and orientation) of minutiae are introduced. </a:t>
            </a:r>
          </a:p>
          <a:p>
            <a:pPr marL="0" indent="0">
              <a:buNone/>
            </a:pPr>
            <a:endParaRPr lang="en-BE" dirty="0"/>
          </a:p>
        </p:txBody>
      </p:sp>
      <p:sp>
        <p:nvSpPr>
          <p:cNvPr id="6" name="Title 5">
            <a:extLst>
              <a:ext uri="{FF2B5EF4-FFF2-40B4-BE49-F238E27FC236}">
                <a16:creationId xmlns:a16="http://schemas.microsoft.com/office/drawing/2014/main" id="{21EFB2D5-C07C-3B49-B470-64606FF8F8D4}"/>
              </a:ext>
            </a:extLst>
          </p:cNvPr>
          <p:cNvSpPr>
            <a:spLocks noGrp="1"/>
          </p:cNvSpPr>
          <p:nvPr>
            <p:ph type="title"/>
          </p:nvPr>
        </p:nvSpPr>
        <p:spPr/>
        <p:txBody>
          <a:bodyPr/>
          <a:lstStyle/>
          <a:p>
            <a:r>
              <a:rPr lang="en-BE" dirty="0"/>
              <a:t>FP image degradation</a:t>
            </a:r>
          </a:p>
        </p:txBody>
      </p:sp>
      <p:pic>
        <p:nvPicPr>
          <p:cNvPr id="7" name="Content Placeholder 6">
            <a:extLst>
              <a:ext uri="{FF2B5EF4-FFF2-40B4-BE49-F238E27FC236}">
                <a16:creationId xmlns:a16="http://schemas.microsoft.com/office/drawing/2014/main" id="{371D5FC5-B7AA-0B4B-BB90-4888FD0BE629}"/>
              </a:ext>
            </a:extLst>
          </p:cNvPr>
          <p:cNvPicPr>
            <a:picLocks noGrp="1" noChangeAspect="1"/>
          </p:cNvPicPr>
          <p:nvPr>
            <p:ph sz="quarter" idx="13"/>
          </p:nvPr>
        </p:nvPicPr>
        <p:blipFill>
          <a:blip r:embed="rId2"/>
          <a:stretch>
            <a:fillRect/>
          </a:stretch>
        </p:blipFill>
        <p:spPr>
          <a:xfrm>
            <a:off x="6400904" y="3349436"/>
            <a:ext cx="4838700" cy="2603500"/>
          </a:xfrm>
          <a:prstGeom prst="rect">
            <a:avLst/>
          </a:prstGeom>
        </p:spPr>
      </p:pic>
      <p:pic>
        <p:nvPicPr>
          <p:cNvPr id="8" name="Picture 7">
            <a:extLst>
              <a:ext uri="{FF2B5EF4-FFF2-40B4-BE49-F238E27FC236}">
                <a16:creationId xmlns:a16="http://schemas.microsoft.com/office/drawing/2014/main" id="{33D88564-487C-4840-A29B-C7A73BA88A1D}"/>
              </a:ext>
            </a:extLst>
          </p:cNvPr>
          <p:cNvPicPr>
            <a:picLocks noChangeAspect="1"/>
          </p:cNvPicPr>
          <p:nvPr/>
        </p:nvPicPr>
        <p:blipFill>
          <a:blip r:embed="rId3"/>
          <a:stretch>
            <a:fillRect/>
          </a:stretch>
        </p:blipFill>
        <p:spPr>
          <a:xfrm>
            <a:off x="5790233" y="513115"/>
            <a:ext cx="6060043" cy="3006533"/>
          </a:xfrm>
          <a:prstGeom prst="rect">
            <a:avLst/>
          </a:prstGeom>
        </p:spPr>
      </p:pic>
    </p:spTree>
    <p:extLst>
      <p:ext uri="{BB962C8B-B14F-4D97-AF65-F5344CB8AC3E}">
        <p14:creationId xmlns:p14="http://schemas.microsoft.com/office/powerpoint/2010/main" val="2878597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28450C8-16E9-AD41-9835-51DE40A6C8FE}"/>
              </a:ext>
            </a:extLst>
          </p:cNvPr>
          <p:cNvSpPr>
            <a:spLocks noGrp="1"/>
          </p:cNvSpPr>
          <p:nvPr>
            <p:ph idx="1"/>
          </p:nvPr>
        </p:nvSpPr>
        <p:spPr/>
        <p:txBody>
          <a:bodyPr/>
          <a:lstStyle/>
          <a:p>
            <a:endParaRPr lang="en-BE"/>
          </a:p>
        </p:txBody>
      </p:sp>
      <p:sp>
        <p:nvSpPr>
          <p:cNvPr id="2" name="Footer Placeholder 1">
            <a:extLst>
              <a:ext uri="{FF2B5EF4-FFF2-40B4-BE49-F238E27FC236}">
                <a16:creationId xmlns:a16="http://schemas.microsoft.com/office/drawing/2014/main" id="{C87427CE-A928-F248-B8BF-E19C48A2B2CE}"/>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6F2E4DE4-78BC-414D-BFC3-F9F5E4EB92CD}"/>
              </a:ext>
            </a:extLst>
          </p:cNvPr>
          <p:cNvSpPr>
            <a:spLocks noGrp="1"/>
          </p:cNvSpPr>
          <p:nvPr>
            <p:ph type="sldNum" sz="quarter" idx="12"/>
          </p:nvPr>
        </p:nvSpPr>
        <p:spPr/>
        <p:txBody>
          <a:bodyPr/>
          <a:lstStyle/>
          <a:p>
            <a:fld id="{0A297500-7527-634B-90F4-69D0994C32B4}" type="slidenum">
              <a:rPr lang="nl-NL" smtClean="0"/>
              <a:t>58</a:t>
            </a:fld>
            <a:endParaRPr lang="nl-NL"/>
          </a:p>
        </p:txBody>
      </p:sp>
      <p:sp>
        <p:nvSpPr>
          <p:cNvPr id="7" name="Title 6">
            <a:extLst>
              <a:ext uri="{FF2B5EF4-FFF2-40B4-BE49-F238E27FC236}">
                <a16:creationId xmlns:a16="http://schemas.microsoft.com/office/drawing/2014/main" id="{F4839E52-A76B-AE46-9168-7F72AEE804D8}"/>
              </a:ext>
            </a:extLst>
          </p:cNvPr>
          <p:cNvSpPr>
            <a:spLocks noGrp="1"/>
          </p:cNvSpPr>
          <p:nvPr>
            <p:ph type="title"/>
          </p:nvPr>
        </p:nvSpPr>
        <p:spPr/>
        <p:txBody>
          <a:bodyPr/>
          <a:lstStyle/>
          <a:p>
            <a:r>
              <a:rPr lang="en-BE" dirty="0"/>
              <a:t>FP image enhancement</a:t>
            </a:r>
          </a:p>
        </p:txBody>
      </p:sp>
      <p:pic>
        <p:nvPicPr>
          <p:cNvPr id="9" name="image.png" descr="image.png">
            <a:extLst>
              <a:ext uri="{FF2B5EF4-FFF2-40B4-BE49-F238E27FC236}">
                <a16:creationId xmlns:a16="http://schemas.microsoft.com/office/drawing/2014/main" id="{2A255CBD-DAE9-8E4D-A2F8-6A87532613A6}"/>
              </a:ext>
            </a:extLst>
          </p:cNvPr>
          <p:cNvPicPr>
            <a:picLocks/>
          </p:cNvPicPr>
          <p:nvPr/>
        </p:nvPicPr>
        <p:blipFill>
          <a:blip r:embed="rId2"/>
          <a:stretch>
            <a:fillRect/>
          </a:stretch>
        </p:blipFill>
        <p:spPr>
          <a:xfrm>
            <a:off x="1524001" y="1739901"/>
            <a:ext cx="9172575" cy="4206875"/>
          </a:xfrm>
          <a:prstGeom prst="rect">
            <a:avLst/>
          </a:prstGeom>
          <a:ln w="12700">
            <a:miter lim="400000"/>
          </a:ln>
        </p:spPr>
      </p:pic>
    </p:spTree>
    <p:extLst>
      <p:ext uri="{BB962C8B-B14F-4D97-AF65-F5344CB8AC3E}">
        <p14:creationId xmlns:p14="http://schemas.microsoft.com/office/powerpoint/2010/main" val="3102138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4031DD-21A7-F34E-9E7A-19BE66D200BD}"/>
              </a:ext>
            </a:extLst>
          </p:cNvPr>
          <p:cNvSpPr>
            <a:spLocks noGrp="1"/>
          </p:cNvSpPr>
          <p:nvPr>
            <p:ph idx="1"/>
          </p:nvPr>
        </p:nvSpPr>
        <p:spPr/>
        <p:txBody>
          <a:bodyPr/>
          <a:lstStyle/>
          <a:p>
            <a:endParaRPr lang="en-BE"/>
          </a:p>
        </p:txBody>
      </p:sp>
      <p:sp>
        <p:nvSpPr>
          <p:cNvPr id="415" name="Fingerprint Enhancement"/>
          <p:cNvSpPr txBox="1">
            <a:spLocks noGrp="1"/>
          </p:cNvSpPr>
          <p:nvPr>
            <p:ph type="title"/>
          </p:nvPr>
        </p:nvSpPr>
        <p:spPr>
          <a:prstGeom prst="rect">
            <a:avLst/>
          </a:prstGeom>
        </p:spPr>
        <p:txBody>
          <a:bodyPr/>
          <a:lstStyle/>
          <a:p>
            <a:r>
              <a:t>Fingerprint Enhancement </a:t>
            </a:r>
          </a:p>
        </p:txBody>
      </p:sp>
      <p:pic>
        <p:nvPicPr>
          <p:cNvPr id="416" name="image.png" descr="image.png"/>
          <p:cNvPicPr>
            <a:picLocks/>
          </p:cNvPicPr>
          <p:nvPr/>
        </p:nvPicPr>
        <p:blipFill>
          <a:blip r:embed="rId2"/>
          <a:stretch>
            <a:fillRect/>
          </a:stretch>
        </p:blipFill>
        <p:spPr>
          <a:xfrm>
            <a:off x="1752600" y="1752601"/>
            <a:ext cx="8305800" cy="3973513"/>
          </a:xfrm>
          <a:prstGeom prst="rect">
            <a:avLst/>
          </a:prstGeom>
          <a:ln w="12700">
            <a:miter lim="400000"/>
          </a:ln>
        </p:spPr>
      </p:pic>
    </p:spTree>
    <p:extLst>
      <p:ext uri="{BB962C8B-B14F-4D97-AF65-F5344CB8AC3E}">
        <p14:creationId xmlns:p14="http://schemas.microsoft.com/office/powerpoint/2010/main" val="2010239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FCA39-93B1-774E-8E45-9E64214A30F6}"/>
              </a:ext>
            </a:extLst>
          </p:cNvPr>
          <p:cNvSpPr>
            <a:spLocks noGrp="1"/>
          </p:cNvSpPr>
          <p:nvPr>
            <p:ph sz="quarter" idx="13"/>
          </p:nvPr>
        </p:nvSpPr>
        <p:spPr>
          <a:xfrm>
            <a:off x="6217200" y="1541804"/>
            <a:ext cx="5400000" cy="4464000"/>
          </a:xfrm>
        </p:spPr>
        <p:txBody>
          <a:bodyPr/>
          <a:lstStyle/>
          <a:p>
            <a:pPr marL="384175" indent="-342900">
              <a:buClr>
                <a:srgbClr val="000000"/>
              </a:buClr>
              <a:buSzPct val="75000"/>
              <a:buFont typeface="+mj-lt"/>
              <a:buAutoNum type="alphaLcPeriod"/>
              <a:defRPr sz="1600">
                <a:latin typeface="Gill Sans"/>
                <a:ea typeface="Gill Sans"/>
                <a:cs typeface="Gill Sans"/>
                <a:sym typeface="Gill Sans"/>
              </a:defRPr>
            </a:pPr>
            <a:r>
              <a:rPr lang="en-GB" sz="1800" dirty="0"/>
              <a:t>Dermatoglyphics drawn by Grew (1684); </a:t>
            </a:r>
          </a:p>
          <a:p>
            <a:pPr marL="384175" indent="-342900">
              <a:buClr>
                <a:srgbClr val="000000"/>
              </a:buClr>
              <a:buSzPct val="75000"/>
              <a:buFont typeface="+mj-lt"/>
              <a:buAutoNum type="alphaLcPeriod"/>
              <a:defRPr sz="1600">
                <a:latin typeface="Gill Sans"/>
                <a:ea typeface="Gill Sans"/>
                <a:cs typeface="Gill Sans"/>
                <a:sym typeface="Gill Sans"/>
              </a:defRPr>
            </a:pPr>
            <a:r>
              <a:rPr lang="en-GB" sz="1800" dirty="0"/>
              <a:t>Mayer’s drawings of fingerprints (1788); </a:t>
            </a:r>
          </a:p>
          <a:p>
            <a:pPr marL="384175" indent="-342900">
              <a:buClr>
                <a:srgbClr val="000000"/>
              </a:buClr>
              <a:buSzPct val="75000"/>
              <a:buFont typeface="+mj-lt"/>
              <a:buAutoNum type="alphaLcPeriod"/>
              <a:defRPr sz="1600">
                <a:latin typeface="Gill Sans"/>
                <a:ea typeface="Gill Sans"/>
                <a:cs typeface="Gill Sans"/>
                <a:sym typeface="Gill Sans"/>
              </a:defRPr>
            </a:pPr>
            <a:r>
              <a:rPr lang="en-GB" sz="1800" dirty="0"/>
              <a:t>Trademark of Thomas </a:t>
            </a:r>
            <a:r>
              <a:rPr lang="en-GB" sz="1800" dirty="0" err="1"/>
              <a:t>Bewick</a:t>
            </a:r>
            <a:r>
              <a:rPr lang="en-GB" sz="1800" dirty="0"/>
              <a:t> (1806); </a:t>
            </a:r>
          </a:p>
          <a:p>
            <a:pPr marL="384175" indent="-342900">
              <a:buClr>
                <a:srgbClr val="000000"/>
              </a:buClr>
              <a:buSzPct val="75000"/>
              <a:buFont typeface="+mj-lt"/>
              <a:buAutoNum type="alphaLcPeriod"/>
              <a:defRPr>
                <a:latin typeface="Gill Sans"/>
                <a:ea typeface="Gill Sans"/>
                <a:cs typeface="Gill Sans"/>
                <a:sym typeface="Gill Sans"/>
              </a:defRPr>
            </a:pPr>
            <a:r>
              <a:rPr lang="en-GB" sz="1800" dirty="0"/>
              <a:t>The nine patterns illustrated in </a:t>
            </a:r>
            <a:r>
              <a:rPr lang="en-GB" sz="1800" dirty="0">
                <a:solidFill>
                  <a:srgbClr val="000000"/>
                </a:solidFill>
                <a:uFill>
                  <a:solidFill>
                    <a:srgbClr val="FF2600"/>
                  </a:solidFill>
                </a:uFill>
              </a:rPr>
              <a:t>Purkinje</a:t>
            </a:r>
            <a:r>
              <a:rPr lang="en-GB" sz="1800" dirty="0">
                <a:solidFill>
                  <a:srgbClr val="000000"/>
                </a:solidFill>
              </a:rPr>
              <a:t>’s</a:t>
            </a:r>
            <a:r>
              <a:rPr lang="en-GB" sz="1800" dirty="0"/>
              <a:t> thesis (1823);</a:t>
            </a:r>
          </a:p>
          <a:p>
            <a:pPr marL="384175" indent="-342900">
              <a:buClr>
                <a:srgbClr val="000000"/>
              </a:buClr>
              <a:buSzPct val="75000"/>
              <a:buFont typeface="+mj-lt"/>
              <a:buAutoNum type="alphaLcPeriod"/>
              <a:defRPr sz="1600">
                <a:latin typeface="Gill Sans"/>
                <a:ea typeface="Gill Sans"/>
                <a:cs typeface="Gill Sans"/>
                <a:sym typeface="Gill Sans"/>
              </a:defRPr>
            </a:pPr>
            <a:r>
              <a:rPr lang="en-GB" sz="1800" dirty="0"/>
              <a:t>Sir Francis </a:t>
            </a:r>
            <a:r>
              <a:rPr lang="en-GB" sz="1800" dirty="0">
                <a:solidFill>
                  <a:srgbClr val="FF2600"/>
                </a:solidFill>
              </a:rPr>
              <a:t>Galton</a:t>
            </a:r>
            <a:r>
              <a:rPr lang="en-GB" sz="1800" dirty="0"/>
              <a:t>: minutiae (1892);</a:t>
            </a:r>
          </a:p>
          <a:p>
            <a:pPr marL="384175" indent="-342900">
              <a:buClr>
                <a:srgbClr val="000000"/>
              </a:buClr>
              <a:buSzPct val="75000"/>
              <a:buFont typeface="+mj-lt"/>
              <a:buAutoNum type="alphaLcPeriod"/>
              <a:defRPr sz="1600">
                <a:latin typeface="Gill Sans"/>
                <a:ea typeface="Gill Sans"/>
                <a:cs typeface="Gill Sans"/>
                <a:sym typeface="Gill Sans"/>
              </a:defRPr>
            </a:pPr>
            <a:r>
              <a:rPr lang="en-GB" sz="1800" dirty="0"/>
              <a:t>Edward Henry: </a:t>
            </a:r>
            <a:r>
              <a:rPr lang="en-GB" sz="1800" dirty="0">
                <a:solidFill>
                  <a:srgbClr val="FF2600"/>
                </a:solidFill>
              </a:rPr>
              <a:t>Henry</a:t>
            </a:r>
            <a:r>
              <a:rPr lang="en-GB" sz="1800" dirty="0"/>
              <a:t> classification (1899) </a:t>
            </a:r>
          </a:p>
          <a:p>
            <a:pPr marL="457200" indent="-457200">
              <a:buFont typeface="+mj-lt"/>
              <a:buAutoNum type="alphaLcPeriod"/>
            </a:pPr>
            <a:endParaRPr lang="en-BE" dirty="0"/>
          </a:p>
        </p:txBody>
      </p:sp>
      <p:pic>
        <p:nvPicPr>
          <p:cNvPr id="206" name="image.png" descr="image.png"/>
          <p:cNvPicPr>
            <a:picLocks/>
          </p:cNvPicPr>
          <p:nvPr/>
        </p:nvPicPr>
        <p:blipFill>
          <a:blip r:embed="rId3"/>
          <a:stretch>
            <a:fillRect/>
          </a:stretch>
        </p:blipFill>
        <p:spPr>
          <a:xfrm>
            <a:off x="942231" y="1592889"/>
            <a:ext cx="4667537" cy="4590222"/>
          </a:xfrm>
          <a:prstGeom prst="rect">
            <a:avLst/>
          </a:prstGeom>
          <a:ln w="12700">
            <a:miter lim="400000"/>
          </a:ln>
        </p:spPr>
      </p:pic>
      <p:pic>
        <p:nvPicPr>
          <p:cNvPr id="4" name="Content Placeholder 3">
            <a:extLst>
              <a:ext uri="{FF2B5EF4-FFF2-40B4-BE49-F238E27FC236}">
                <a16:creationId xmlns:a16="http://schemas.microsoft.com/office/drawing/2014/main" id="{E0CC4135-64A7-4B4E-8062-F89B2B53EFA0}"/>
              </a:ext>
            </a:extLst>
          </p:cNvPr>
          <p:cNvPicPr>
            <a:picLocks noGrp="1" noChangeAspect="1"/>
          </p:cNvPicPr>
          <p:nvPr>
            <p:ph idx="1"/>
          </p:nvPr>
        </p:nvPicPr>
        <p:blipFill>
          <a:blip r:embed="rId4"/>
          <a:stretch>
            <a:fillRect/>
          </a:stretch>
        </p:blipFill>
        <p:spPr>
          <a:xfrm>
            <a:off x="6217200" y="4319081"/>
            <a:ext cx="2196243" cy="1800919"/>
          </a:xfrm>
          <a:prstGeom prst="rect">
            <a:avLst/>
          </a:prstGeom>
        </p:spPr>
      </p:pic>
      <p:sp>
        <p:nvSpPr>
          <p:cNvPr id="208" name="Scientific Fingerprint studies"/>
          <p:cNvSpPr txBox="1">
            <a:spLocks noGrp="1"/>
          </p:cNvSpPr>
          <p:nvPr>
            <p:ph type="title"/>
          </p:nvPr>
        </p:nvSpPr>
        <p:spPr>
          <a:prstGeom prst="rect">
            <a:avLst/>
          </a:prstGeom>
        </p:spPr>
        <p:txBody>
          <a:bodyPr/>
          <a:lstStyle/>
          <a:p>
            <a:r>
              <a:rPr dirty="0"/>
              <a:t>Scientific Fingerprint studies</a:t>
            </a:r>
          </a:p>
        </p:txBody>
      </p:sp>
      <p:pic>
        <p:nvPicPr>
          <p:cNvPr id="5" name="Picture 4">
            <a:extLst>
              <a:ext uri="{FF2B5EF4-FFF2-40B4-BE49-F238E27FC236}">
                <a16:creationId xmlns:a16="http://schemas.microsoft.com/office/drawing/2014/main" id="{DCC7662A-1332-2A4A-825D-E8ECF357E02B}"/>
              </a:ext>
            </a:extLst>
          </p:cNvPr>
          <p:cNvPicPr>
            <a:picLocks noChangeAspect="1"/>
          </p:cNvPicPr>
          <p:nvPr/>
        </p:nvPicPr>
        <p:blipFill>
          <a:blip r:embed="rId5"/>
          <a:stretch>
            <a:fillRect/>
          </a:stretch>
        </p:blipFill>
        <p:spPr>
          <a:xfrm>
            <a:off x="8917200" y="4382192"/>
            <a:ext cx="2401225" cy="1800919"/>
          </a:xfrm>
          <a:prstGeom prst="rect">
            <a:avLst/>
          </a:prstGeom>
        </p:spPr>
      </p:pic>
    </p:spTree>
    <p:extLst>
      <p:ext uri="{BB962C8B-B14F-4D97-AF65-F5344CB8AC3E}">
        <p14:creationId xmlns:p14="http://schemas.microsoft.com/office/powerpoint/2010/main" val="2887940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AAEA8-68C9-4E49-AEB8-981F01C2B0CC}"/>
              </a:ext>
            </a:extLst>
          </p:cNvPr>
          <p:cNvSpPr>
            <a:spLocks noGrp="1"/>
          </p:cNvSpPr>
          <p:nvPr>
            <p:ph idx="1"/>
          </p:nvPr>
        </p:nvSpPr>
        <p:spPr>
          <a:xfrm>
            <a:off x="576000" y="1656000"/>
            <a:ext cx="9385296" cy="4464000"/>
          </a:xfrm>
        </p:spPr>
        <p:txBody>
          <a:bodyPr/>
          <a:lstStyle/>
          <a:p>
            <a:r>
              <a:rPr lang="en-GB" dirty="0"/>
              <a:t>C</a:t>
            </a:r>
            <a:r>
              <a:rPr lang="en-BE" dirty="0"/>
              <a:t>ontrast stretching, Histogram normalization (e.g. standard </a:t>
            </a:r>
            <a:r>
              <a:rPr lang="en-BE" dirty="0">
                <a:latin typeface="Symbol" pitchFamily="2" charset="2"/>
              </a:rPr>
              <a:t>m, s)</a:t>
            </a:r>
            <a:endParaRPr lang="en-BE" dirty="0"/>
          </a:p>
        </p:txBody>
      </p:sp>
      <p:sp>
        <p:nvSpPr>
          <p:cNvPr id="418" name="Enhancement: normalization"/>
          <p:cNvSpPr txBox="1">
            <a:spLocks noGrp="1"/>
          </p:cNvSpPr>
          <p:nvPr>
            <p:ph type="title"/>
          </p:nvPr>
        </p:nvSpPr>
        <p:spPr>
          <a:prstGeom prst="rect">
            <a:avLst/>
          </a:prstGeom>
        </p:spPr>
        <p:txBody>
          <a:bodyPr/>
          <a:lstStyle/>
          <a:p>
            <a:r>
              <a:rPr dirty="0"/>
              <a:t>Enhancement: </a:t>
            </a:r>
            <a:r>
              <a:rPr lang="en-US" dirty="0"/>
              <a:t>global enhancement</a:t>
            </a:r>
            <a:endParaRPr dirty="0"/>
          </a:p>
        </p:txBody>
      </p:sp>
      <p:pic>
        <p:nvPicPr>
          <p:cNvPr id="419" name="image.png" descr="image.png"/>
          <p:cNvPicPr>
            <a:picLocks/>
          </p:cNvPicPr>
          <p:nvPr/>
        </p:nvPicPr>
        <p:blipFill>
          <a:blip r:embed="rId2"/>
          <a:stretch>
            <a:fillRect/>
          </a:stretch>
        </p:blipFill>
        <p:spPr>
          <a:xfrm>
            <a:off x="2104584" y="2254098"/>
            <a:ext cx="7982832" cy="3719987"/>
          </a:xfrm>
          <a:prstGeom prst="rect">
            <a:avLst/>
          </a:prstGeom>
          <a:ln w="12700">
            <a:miter lim="400000"/>
          </a:ln>
        </p:spPr>
      </p:pic>
    </p:spTree>
    <p:extLst>
      <p:ext uri="{BB962C8B-B14F-4D97-AF65-F5344CB8AC3E}">
        <p14:creationId xmlns:p14="http://schemas.microsoft.com/office/powerpoint/2010/main" val="48405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8FF443-2524-2349-9C62-46B609F27B28}"/>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6FD8D988-F4E0-2A49-B344-007ABB9E3913}"/>
              </a:ext>
            </a:extLst>
          </p:cNvPr>
          <p:cNvSpPr>
            <a:spLocks noGrp="1"/>
          </p:cNvSpPr>
          <p:nvPr>
            <p:ph type="sldNum" sz="quarter" idx="12"/>
          </p:nvPr>
        </p:nvSpPr>
        <p:spPr/>
        <p:txBody>
          <a:bodyPr/>
          <a:lstStyle/>
          <a:p>
            <a:fld id="{0A297500-7527-634B-90F4-69D0994C32B4}" type="slidenum">
              <a:rPr lang="nl-NL" smtClean="0"/>
              <a:t>61</a:t>
            </a:fld>
            <a:endParaRPr lang="nl-NL"/>
          </a:p>
        </p:txBody>
      </p:sp>
      <p:sp>
        <p:nvSpPr>
          <p:cNvPr id="4" name="Content Placeholder 3">
            <a:extLst>
              <a:ext uri="{FF2B5EF4-FFF2-40B4-BE49-F238E27FC236}">
                <a16:creationId xmlns:a16="http://schemas.microsoft.com/office/drawing/2014/main" id="{FB6080D6-D1CC-7E4D-8938-0889BD1370AA}"/>
              </a:ext>
            </a:extLst>
          </p:cNvPr>
          <p:cNvSpPr>
            <a:spLocks noGrp="1"/>
          </p:cNvSpPr>
          <p:nvPr>
            <p:ph idx="1"/>
          </p:nvPr>
        </p:nvSpPr>
        <p:spPr/>
        <p:txBody>
          <a:bodyPr>
            <a:normAutofit fontScale="70000" lnSpcReduction="20000"/>
          </a:bodyPr>
          <a:lstStyle/>
          <a:p>
            <a:r>
              <a:rPr lang="en-GB" dirty="0"/>
              <a:t>In </a:t>
            </a:r>
            <a:r>
              <a:rPr lang="en-GB" dirty="0">
                <a:solidFill>
                  <a:srgbClr val="FF0000"/>
                </a:solidFill>
              </a:rPr>
              <a:t>contextual filtering</a:t>
            </a:r>
            <a:r>
              <a:rPr lang="en-GB" dirty="0"/>
              <a:t>, the filter characteristics change according to the local context. </a:t>
            </a:r>
          </a:p>
          <a:p>
            <a:r>
              <a:rPr lang="en-GB" dirty="0"/>
              <a:t>In FP enhancement, the context is defined by the </a:t>
            </a:r>
            <a:r>
              <a:rPr lang="en-GB" dirty="0">
                <a:solidFill>
                  <a:srgbClr val="FF0000"/>
                </a:solidFill>
              </a:rPr>
              <a:t>local ridge orientation and local ridge frequency</a:t>
            </a:r>
            <a:r>
              <a:rPr lang="en-GB" dirty="0"/>
              <a:t>. </a:t>
            </a:r>
          </a:p>
          <a:p>
            <a:r>
              <a:rPr lang="en-GB" dirty="0"/>
              <a:t>An appropriate </a:t>
            </a:r>
            <a:r>
              <a:rPr lang="en-GB" dirty="0">
                <a:solidFill>
                  <a:srgbClr val="FF0000"/>
                </a:solidFill>
              </a:rPr>
              <a:t>matched filte</a:t>
            </a:r>
            <a:r>
              <a:rPr lang="en-GB" dirty="0"/>
              <a:t>r that is tuned to the local ridge frequency and orientation can efficiently remove the undesired noise and preserve the true ridge and valley structure. </a:t>
            </a:r>
          </a:p>
          <a:p>
            <a:r>
              <a:rPr lang="en-GB" dirty="0"/>
              <a:t>The intended behaviour : </a:t>
            </a:r>
          </a:p>
          <a:p>
            <a:pPr marL="914400" lvl="1" indent="-457200">
              <a:buFont typeface="+mj-lt"/>
              <a:buAutoNum type="arabicParenR"/>
            </a:pPr>
            <a:r>
              <a:rPr lang="en-GB" sz="2300" dirty="0"/>
              <a:t>provide </a:t>
            </a:r>
            <a:r>
              <a:rPr lang="en-GB" sz="2300" dirty="0">
                <a:solidFill>
                  <a:srgbClr val="FF0000"/>
                </a:solidFill>
              </a:rPr>
              <a:t>a low-pass (averaging) effect along the ridge direction </a:t>
            </a:r>
            <a:r>
              <a:rPr lang="en-GB" sz="2300" dirty="0"/>
              <a:t>with the aim of linking small gaps and filling impurities due to pores or noise; </a:t>
            </a:r>
          </a:p>
          <a:p>
            <a:pPr marL="914400" lvl="1" indent="-457200">
              <a:buFont typeface="+mj-lt"/>
              <a:buAutoNum type="arabicParenR"/>
            </a:pPr>
            <a:r>
              <a:rPr lang="en-GB" sz="2300" dirty="0"/>
              <a:t>perform </a:t>
            </a:r>
            <a:r>
              <a:rPr lang="en-GB" sz="2300" dirty="0">
                <a:solidFill>
                  <a:srgbClr val="FF0000"/>
                </a:solidFill>
              </a:rPr>
              <a:t>a bandpass (differentiating) effect in the direction orthogonal to the ridges </a:t>
            </a:r>
            <a:r>
              <a:rPr lang="en-GB" sz="2300" dirty="0"/>
              <a:t>to increase the discrimination between ridges and valleys and to separate parallel linked ridges. </a:t>
            </a:r>
          </a:p>
          <a:p>
            <a:r>
              <a:rPr lang="en-GB" dirty="0">
                <a:solidFill>
                  <a:srgbClr val="FF0000"/>
                </a:solidFill>
              </a:rPr>
              <a:t>Using a bank of frequency and orientation selective </a:t>
            </a:r>
            <a:r>
              <a:rPr lang="en-GB" b="1" dirty="0">
                <a:solidFill>
                  <a:srgbClr val="FF0000"/>
                </a:solidFill>
              </a:rPr>
              <a:t>Gabor</a:t>
            </a:r>
            <a:r>
              <a:rPr lang="en-GB" dirty="0">
                <a:solidFill>
                  <a:srgbClr val="FF0000"/>
                </a:solidFill>
              </a:rPr>
              <a:t> filters</a:t>
            </a:r>
          </a:p>
          <a:p>
            <a:endParaRPr lang="en-BE" dirty="0"/>
          </a:p>
        </p:txBody>
      </p:sp>
      <p:pic>
        <p:nvPicPr>
          <p:cNvPr id="10" name="Content Placeholder 9">
            <a:extLst>
              <a:ext uri="{FF2B5EF4-FFF2-40B4-BE49-F238E27FC236}">
                <a16:creationId xmlns:a16="http://schemas.microsoft.com/office/drawing/2014/main" id="{42C03714-BDE0-0F47-82C8-A8B954CF9423}"/>
              </a:ext>
            </a:extLst>
          </p:cNvPr>
          <p:cNvPicPr>
            <a:picLocks noGrp="1" noChangeAspect="1"/>
          </p:cNvPicPr>
          <p:nvPr>
            <p:ph sz="quarter" idx="13"/>
          </p:nvPr>
        </p:nvPicPr>
        <p:blipFill>
          <a:blip r:embed="rId2"/>
          <a:stretch>
            <a:fillRect/>
          </a:stretch>
        </p:blipFill>
        <p:spPr>
          <a:xfrm>
            <a:off x="6379233" y="3307315"/>
            <a:ext cx="5449109" cy="2216829"/>
          </a:xfrm>
          <a:prstGeom prst="rect">
            <a:avLst/>
          </a:prstGeom>
        </p:spPr>
      </p:pic>
      <p:sp>
        <p:nvSpPr>
          <p:cNvPr id="6" name="Title 5">
            <a:extLst>
              <a:ext uri="{FF2B5EF4-FFF2-40B4-BE49-F238E27FC236}">
                <a16:creationId xmlns:a16="http://schemas.microsoft.com/office/drawing/2014/main" id="{08FF7194-8018-A046-8259-D83E2820AF46}"/>
              </a:ext>
            </a:extLst>
          </p:cNvPr>
          <p:cNvSpPr>
            <a:spLocks noGrp="1"/>
          </p:cNvSpPr>
          <p:nvPr>
            <p:ph type="title"/>
          </p:nvPr>
        </p:nvSpPr>
        <p:spPr/>
        <p:txBody>
          <a:bodyPr/>
          <a:lstStyle/>
          <a:p>
            <a:r>
              <a:rPr lang="en-GB" dirty="0"/>
              <a:t>Enhancement: local adaptive/matched filtering</a:t>
            </a:r>
            <a:endParaRPr lang="en-BE" dirty="0"/>
          </a:p>
        </p:txBody>
      </p:sp>
      <p:pic>
        <p:nvPicPr>
          <p:cNvPr id="11" name="Picture 10">
            <a:extLst>
              <a:ext uri="{FF2B5EF4-FFF2-40B4-BE49-F238E27FC236}">
                <a16:creationId xmlns:a16="http://schemas.microsoft.com/office/drawing/2014/main" id="{05A9E5BC-24AF-C149-A328-A03735A85A2D}"/>
              </a:ext>
            </a:extLst>
          </p:cNvPr>
          <p:cNvPicPr>
            <a:picLocks noChangeAspect="1"/>
          </p:cNvPicPr>
          <p:nvPr/>
        </p:nvPicPr>
        <p:blipFill>
          <a:blip r:embed="rId3"/>
          <a:stretch>
            <a:fillRect/>
          </a:stretch>
        </p:blipFill>
        <p:spPr>
          <a:xfrm>
            <a:off x="6507828" y="2076077"/>
            <a:ext cx="4940101" cy="893923"/>
          </a:xfrm>
          <a:prstGeom prst="rect">
            <a:avLst/>
          </a:prstGeom>
        </p:spPr>
      </p:pic>
    </p:spTree>
    <p:extLst>
      <p:ext uri="{BB962C8B-B14F-4D97-AF65-F5344CB8AC3E}">
        <p14:creationId xmlns:p14="http://schemas.microsoft.com/office/powerpoint/2010/main" val="3650280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2F16A7-A2D1-FD48-901F-D42476CA84A6}"/>
              </a:ext>
            </a:extLst>
          </p:cNvPr>
          <p:cNvSpPr>
            <a:spLocks noGrp="1"/>
          </p:cNvSpPr>
          <p:nvPr>
            <p:ph idx="1"/>
          </p:nvPr>
        </p:nvSpPr>
        <p:spPr/>
        <p:txBody>
          <a:bodyPr/>
          <a:lstStyle/>
          <a:p>
            <a:endParaRPr lang="en-BE"/>
          </a:p>
        </p:txBody>
      </p:sp>
      <p:sp>
        <p:nvSpPr>
          <p:cNvPr id="421" name="Enhancement"/>
          <p:cNvSpPr txBox="1">
            <a:spLocks noGrp="1"/>
          </p:cNvSpPr>
          <p:nvPr>
            <p:ph type="title"/>
          </p:nvPr>
        </p:nvSpPr>
        <p:spPr>
          <a:prstGeom prst="rect">
            <a:avLst/>
          </a:prstGeom>
        </p:spPr>
        <p:txBody>
          <a:bodyPr/>
          <a:lstStyle/>
          <a:p>
            <a:r>
              <a:rPr dirty="0"/>
              <a:t>Enhancement</a:t>
            </a:r>
            <a:r>
              <a:rPr lang="en-US" dirty="0"/>
              <a:t>: local adaptive filtering</a:t>
            </a:r>
            <a:endParaRPr dirty="0"/>
          </a:p>
        </p:txBody>
      </p:sp>
      <p:sp>
        <p:nvSpPr>
          <p:cNvPr id="422" name="Using a bank of frequency and orientation selective filters"/>
          <p:cNvSpPr txBox="1"/>
          <p:nvPr/>
        </p:nvSpPr>
        <p:spPr>
          <a:xfrm>
            <a:off x="2007803" y="1141141"/>
            <a:ext cx="661399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Monotype Sorts"/>
              <a:defRPr sz="2000"/>
            </a:lvl1pPr>
          </a:lstStyle>
          <a:p>
            <a:r>
              <a:rPr dirty="0"/>
              <a:t>Using a bank of frequency and orientation selective filters</a:t>
            </a:r>
          </a:p>
        </p:txBody>
      </p:sp>
      <p:pic>
        <p:nvPicPr>
          <p:cNvPr id="424" name="image.png" descr="image.png"/>
          <p:cNvPicPr>
            <a:picLocks/>
          </p:cNvPicPr>
          <p:nvPr/>
        </p:nvPicPr>
        <p:blipFill>
          <a:blip r:embed="rId2"/>
          <a:stretch>
            <a:fillRect/>
          </a:stretch>
        </p:blipFill>
        <p:spPr>
          <a:xfrm>
            <a:off x="1567213" y="2356762"/>
            <a:ext cx="3962400" cy="654051"/>
          </a:xfrm>
          <a:prstGeom prst="rect">
            <a:avLst/>
          </a:prstGeom>
          <a:ln w="12700">
            <a:miter lim="400000"/>
          </a:ln>
        </p:spPr>
      </p:pic>
      <p:pic>
        <p:nvPicPr>
          <p:cNvPr id="425" name="image.png" descr="image.png"/>
          <p:cNvPicPr>
            <a:picLocks/>
          </p:cNvPicPr>
          <p:nvPr/>
        </p:nvPicPr>
        <p:blipFill>
          <a:blip r:embed="rId3"/>
          <a:stretch>
            <a:fillRect/>
          </a:stretch>
        </p:blipFill>
        <p:spPr>
          <a:xfrm>
            <a:off x="6969868" y="1635125"/>
            <a:ext cx="4533900" cy="4962525"/>
          </a:xfrm>
          <a:prstGeom prst="rect">
            <a:avLst/>
          </a:prstGeom>
          <a:ln w="12700">
            <a:miter lim="400000"/>
          </a:ln>
        </p:spPr>
      </p:pic>
      <p:pic>
        <p:nvPicPr>
          <p:cNvPr id="426" name="image.png" descr="image.png"/>
          <p:cNvPicPr>
            <a:picLocks/>
          </p:cNvPicPr>
          <p:nvPr/>
        </p:nvPicPr>
        <p:blipFill>
          <a:blip r:embed="rId4"/>
          <a:stretch>
            <a:fillRect/>
          </a:stretch>
        </p:blipFill>
        <p:spPr>
          <a:xfrm>
            <a:off x="1567213" y="3653527"/>
            <a:ext cx="4000501" cy="2335213"/>
          </a:xfrm>
          <a:prstGeom prst="rect">
            <a:avLst/>
          </a:prstGeom>
          <a:ln w="12700">
            <a:miter lim="400000"/>
          </a:ln>
        </p:spPr>
      </p:pic>
    </p:spTree>
    <p:extLst>
      <p:ext uri="{BB962C8B-B14F-4D97-AF65-F5344CB8AC3E}">
        <p14:creationId xmlns:p14="http://schemas.microsoft.com/office/powerpoint/2010/main" val="662777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B24E67-75DE-C94E-9421-D3C7CA42AF18}"/>
              </a:ext>
            </a:extLst>
          </p:cNvPr>
          <p:cNvSpPr>
            <a:spLocks noGrp="1"/>
          </p:cNvSpPr>
          <p:nvPr>
            <p:ph idx="1"/>
          </p:nvPr>
        </p:nvSpPr>
        <p:spPr/>
        <p:txBody>
          <a:bodyPr/>
          <a:lstStyle/>
          <a:p>
            <a:endParaRPr lang="en-BE"/>
          </a:p>
        </p:txBody>
      </p:sp>
      <p:sp>
        <p:nvSpPr>
          <p:cNvPr id="428" name="Gabor Filters"/>
          <p:cNvSpPr txBox="1">
            <a:spLocks noGrp="1"/>
          </p:cNvSpPr>
          <p:nvPr>
            <p:ph type="title"/>
          </p:nvPr>
        </p:nvSpPr>
        <p:spPr>
          <a:prstGeom prst="rect">
            <a:avLst/>
          </a:prstGeom>
        </p:spPr>
        <p:txBody>
          <a:bodyPr/>
          <a:lstStyle/>
          <a:p>
            <a:r>
              <a:rPr lang="en-US" dirty="0"/>
              <a:t>FP enhancement using bank of </a:t>
            </a:r>
            <a:r>
              <a:rPr dirty="0"/>
              <a:t>Gabor Filters</a:t>
            </a:r>
          </a:p>
        </p:txBody>
      </p:sp>
      <p:pic>
        <p:nvPicPr>
          <p:cNvPr id="3" name="Picture 2">
            <a:extLst>
              <a:ext uri="{FF2B5EF4-FFF2-40B4-BE49-F238E27FC236}">
                <a16:creationId xmlns:a16="http://schemas.microsoft.com/office/drawing/2014/main" id="{2300E0A6-F2DC-6F46-9627-7E0B0DEA6ECD}"/>
              </a:ext>
            </a:extLst>
          </p:cNvPr>
          <p:cNvPicPr>
            <a:picLocks noChangeAspect="1"/>
          </p:cNvPicPr>
          <p:nvPr/>
        </p:nvPicPr>
        <p:blipFill>
          <a:blip r:embed="rId2"/>
          <a:stretch>
            <a:fillRect/>
          </a:stretch>
        </p:blipFill>
        <p:spPr>
          <a:xfrm>
            <a:off x="407965" y="1075391"/>
            <a:ext cx="5718754" cy="2580665"/>
          </a:xfrm>
          <a:prstGeom prst="rect">
            <a:avLst/>
          </a:prstGeom>
        </p:spPr>
      </p:pic>
      <p:pic>
        <p:nvPicPr>
          <p:cNvPr id="6" name="image.png" descr="image.png">
            <a:extLst>
              <a:ext uri="{FF2B5EF4-FFF2-40B4-BE49-F238E27FC236}">
                <a16:creationId xmlns:a16="http://schemas.microsoft.com/office/drawing/2014/main" id="{36BF0AB8-880D-FC43-BCDA-8C9ED9985EFF}"/>
              </a:ext>
            </a:extLst>
          </p:cNvPr>
          <p:cNvPicPr>
            <a:picLocks/>
          </p:cNvPicPr>
          <p:nvPr/>
        </p:nvPicPr>
        <p:blipFill>
          <a:blip r:embed="rId3"/>
          <a:stretch>
            <a:fillRect/>
          </a:stretch>
        </p:blipFill>
        <p:spPr>
          <a:xfrm>
            <a:off x="1320880" y="3545765"/>
            <a:ext cx="4461356" cy="2690956"/>
          </a:xfrm>
          <a:prstGeom prst="rect">
            <a:avLst/>
          </a:prstGeom>
          <a:ln w="12700">
            <a:miter lim="400000"/>
          </a:ln>
        </p:spPr>
      </p:pic>
      <p:pic>
        <p:nvPicPr>
          <p:cNvPr id="4" name="Picture 3">
            <a:extLst>
              <a:ext uri="{FF2B5EF4-FFF2-40B4-BE49-F238E27FC236}">
                <a16:creationId xmlns:a16="http://schemas.microsoft.com/office/drawing/2014/main" id="{70763C6C-59FB-D443-B799-790A472D43C7}"/>
              </a:ext>
            </a:extLst>
          </p:cNvPr>
          <p:cNvPicPr>
            <a:picLocks noChangeAspect="1"/>
          </p:cNvPicPr>
          <p:nvPr/>
        </p:nvPicPr>
        <p:blipFill>
          <a:blip r:embed="rId4"/>
          <a:stretch>
            <a:fillRect/>
          </a:stretch>
        </p:blipFill>
        <p:spPr>
          <a:xfrm>
            <a:off x="6294754" y="1846355"/>
            <a:ext cx="5079698" cy="3908986"/>
          </a:xfrm>
          <a:prstGeom prst="rect">
            <a:avLst/>
          </a:prstGeom>
        </p:spPr>
      </p:pic>
    </p:spTree>
    <p:extLst>
      <p:ext uri="{BB962C8B-B14F-4D97-AF65-F5344CB8AC3E}">
        <p14:creationId xmlns:p14="http://schemas.microsoft.com/office/powerpoint/2010/main" val="150216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F26BBB-55D0-C94F-A4E1-A496F33A9EAB}"/>
              </a:ext>
            </a:extLst>
          </p:cNvPr>
          <p:cNvSpPr>
            <a:spLocks noGrp="1"/>
          </p:cNvSpPr>
          <p:nvPr>
            <p:ph idx="1"/>
          </p:nvPr>
        </p:nvSpPr>
        <p:spPr/>
        <p:txBody>
          <a:bodyPr/>
          <a:lstStyle/>
          <a:p>
            <a:endParaRPr lang="en-BE"/>
          </a:p>
        </p:txBody>
      </p:sp>
      <p:sp>
        <p:nvSpPr>
          <p:cNvPr id="2" name="Title 1">
            <a:extLst>
              <a:ext uri="{FF2B5EF4-FFF2-40B4-BE49-F238E27FC236}">
                <a16:creationId xmlns:a16="http://schemas.microsoft.com/office/drawing/2014/main" id="{557B68F6-1A8E-2842-B688-308B37266DE0}"/>
              </a:ext>
            </a:extLst>
          </p:cNvPr>
          <p:cNvSpPr>
            <a:spLocks noGrp="1"/>
          </p:cNvSpPr>
          <p:nvPr>
            <p:ph type="title"/>
          </p:nvPr>
        </p:nvSpPr>
        <p:spPr/>
        <p:txBody>
          <a:bodyPr/>
          <a:lstStyle/>
          <a:p>
            <a:endParaRPr lang="en-BE"/>
          </a:p>
        </p:txBody>
      </p:sp>
      <p:pic>
        <p:nvPicPr>
          <p:cNvPr id="433" name="image.png" descr="image.png"/>
          <p:cNvPicPr>
            <a:picLocks/>
          </p:cNvPicPr>
          <p:nvPr/>
        </p:nvPicPr>
        <p:blipFill>
          <a:blip r:embed="rId2"/>
          <a:stretch>
            <a:fillRect/>
          </a:stretch>
        </p:blipFill>
        <p:spPr>
          <a:xfrm>
            <a:off x="3538537" y="119062"/>
            <a:ext cx="5114926" cy="6619876"/>
          </a:xfrm>
          <a:prstGeom prst="rect">
            <a:avLst/>
          </a:prstGeom>
          <a:ln w="12700">
            <a:miter lim="400000"/>
          </a:ln>
        </p:spPr>
      </p:pic>
    </p:spTree>
    <p:extLst>
      <p:ext uri="{BB962C8B-B14F-4D97-AF65-F5344CB8AC3E}">
        <p14:creationId xmlns:p14="http://schemas.microsoft.com/office/powerpoint/2010/main" val="3280071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0806B6-30B4-3B4E-BDD7-EDE3B7CBDF74}"/>
              </a:ext>
            </a:extLst>
          </p:cNvPr>
          <p:cNvSpPr>
            <a:spLocks noGrp="1"/>
          </p:cNvSpPr>
          <p:nvPr>
            <p:ph idx="1"/>
          </p:nvPr>
        </p:nvSpPr>
        <p:spPr/>
        <p:txBody>
          <a:bodyPr/>
          <a:lstStyle/>
          <a:p>
            <a:endParaRPr lang="en-BE"/>
          </a:p>
        </p:txBody>
      </p:sp>
      <p:sp>
        <p:nvSpPr>
          <p:cNvPr id="435" name="Enhancement: examples"/>
          <p:cNvSpPr txBox="1">
            <a:spLocks noGrp="1"/>
          </p:cNvSpPr>
          <p:nvPr>
            <p:ph type="title"/>
          </p:nvPr>
        </p:nvSpPr>
        <p:spPr>
          <a:prstGeom prst="rect">
            <a:avLst/>
          </a:prstGeom>
        </p:spPr>
        <p:txBody>
          <a:bodyPr/>
          <a:lstStyle/>
          <a:p>
            <a:r>
              <a:t>Enhancement: examples</a:t>
            </a:r>
          </a:p>
        </p:txBody>
      </p:sp>
      <p:pic>
        <p:nvPicPr>
          <p:cNvPr id="436" name="image.png" descr="image.png"/>
          <p:cNvPicPr>
            <a:picLocks/>
          </p:cNvPicPr>
          <p:nvPr/>
        </p:nvPicPr>
        <p:blipFill>
          <a:blip r:embed="rId2"/>
          <a:stretch>
            <a:fillRect/>
          </a:stretch>
        </p:blipFill>
        <p:spPr>
          <a:xfrm>
            <a:off x="1828800" y="1752600"/>
            <a:ext cx="8382000" cy="4071938"/>
          </a:xfrm>
          <a:prstGeom prst="rect">
            <a:avLst/>
          </a:prstGeom>
          <a:ln w="12700">
            <a:miter lim="400000"/>
          </a:ln>
        </p:spPr>
      </p:pic>
    </p:spTree>
    <p:extLst>
      <p:ext uri="{BB962C8B-B14F-4D97-AF65-F5344CB8AC3E}">
        <p14:creationId xmlns:p14="http://schemas.microsoft.com/office/powerpoint/2010/main" val="369478119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6777C-6F9F-9049-A483-92D058E55863}"/>
              </a:ext>
            </a:extLst>
          </p:cNvPr>
          <p:cNvSpPr>
            <a:spLocks noGrp="1"/>
          </p:cNvSpPr>
          <p:nvPr>
            <p:ph idx="1"/>
          </p:nvPr>
        </p:nvSpPr>
        <p:spPr/>
        <p:txBody>
          <a:bodyPr/>
          <a:lstStyle/>
          <a:p>
            <a:endParaRPr lang="en-BE"/>
          </a:p>
        </p:txBody>
      </p:sp>
      <p:sp>
        <p:nvSpPr>
          <p:cNvPr id="438" name="Enhancement: examples"/>
          <p:cNvSpPr txBox="1">
            <a:spLocks noGrp="1"/>
          </p:cNvSpPr>
          <p:nvPr>
            <p:ph type="title"/>
          </p:nvPr>
        </p:nvSpPr>
        <p:spPr>
          <a:prstGeom prst="rect">
            <a:avLst/>
          </a:prstGeom>
        </p:spPr>
        <p:txBody>
          <a:bodyPr/>
          <a:lstStyle/>
          <a:p>
            <a:r>
              <a:t>Enhancement: examples</a:t>
            </a:r>
          </a:p>
        </p:txBody>
      </p:sp>
      <p:pic>
        <p:nvPicPr>
          <p:cNvPr id="439" name="Image" descr="Image"/>
          <p:cNvPicPr>
            <a:picLocks noChangeAspect="1"/>
          </p:cNvPicPr>
          <p:nvPr/>
        </p:nvPicPr>
        <p:blipFill>
          <a:blip r:embed="rId2"/>
          <a:stretch>
            <a:fillRect/>
          </a:stretch>
        </p:blipFill>
        <p:spPr>
          <a:xfrm>
            <a:off x="2391608" y="1382585"/>
            <a:ext cx="7408784" cy="4890177"/>
          </a:xfrm>
          <a:prstGeom prst="rect">
            <a:avLst/>
          </a:prstGeom>
          <a:ln w="12700">
            <a:miter lim="400000"/>
          </a:ln>
        </p:spPr>
      </p:pic>
    </p:spTree>
    <p:extLst>
      <p:ext uri="{BB962C8B-B14F-4D97-AF65-F5344CB8AC3E}">
        <p14:creationId xmlns:p14="http://schemas.microsoft.com/office/powerpoint/2010/main" val="1619980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254E8-BEB7-3B48-8B20-8F23CD7E10D9}"/>
              </a:ext>
            </a:extLst>
          </p:cNvPr>
          <p:cNvSpPr>
            <a:spLocks noGrp="1"/>
          </p:cNvSpPr>
          <p:nvPr>
            <p:ph type="title"/>
          </p:nvPr>
        </p:nvSpPr>
        <p:spPr/>
        <p:txBody>
          <a:bodyPr/>
          <a:lstStyle/>
          <a:p>
            <a:r>
              <a:rPr lang="en-BE" dirty="0"/>
              <a:t>Fingerprint Compression</a:t>
            </a:r>
          </a:p>
        </p:txBody>
      </p:sp>
      <p:sp>
        <p:nvSpPr>
          <p:cNvPr id="3" name="Text Placeholder 2">
            <a:extLst>
              <a:ext uri="{FF2B5EF4-FFF2-40B4-BE49-F238E27FC236}">
                <a16:creationId xmlns:a16="http://schemas.microsoft.com/office/drawing/2014/main" id="{1FD1A3BC-A220-A54E-A574-8307F724DF7D}"/>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B657E5E7-17E3-6E4D-9CAA-311C35AE2979}"/>
              </a:ext>
            </a:extLst>
          </p:cNvPr>
          <p:cNvSpPr>
            <a:spLocks noGrp="1"/>
          </p:cNvSpPr>
          <p:nvPr>
            <p:ph type="ftr" sz="quarter" idx="11"/>
          </p:nvPr>
        </p:nvSpPr>
        <p:spPr/>
        <p:txBody>
          <a:bodyPr/>
          <a:lstStyle/>
          <a:p>
            <a:r>
              <a:rPr lang="en-US"/>
              <a:t>Faculty of Engineering Sciences, ESAT-PSI</a:t>
            </a:r>
            <a:endParaRPr lang="nl-NL"/>
          </a:p>
        </p:txBody>
      </p:sp>
      <p:sp>
        <p:nvSpPr>
          <p:cNvPr id="5" name="Slide Number Placeholder 4">
            <a:extLst>
              <a:ext uri="{FF2B5EF4-FFF2-40B4-BE49-F238E27FC236}">
                <a16:creationId xmlns:a16="http://schemas.microsoft.com/office/drawing/2014/main" id="{BED8B15A-0E05-644F-9D49-FEBA485287AF}"/>
              </a:ext>
            </a:extLst>
          </p:cNvPr>
          <p:cNvSpPr>
            <a:spLocks noGrp="1"/>
          </p:cNvSpPr>
          <p:nvPr>
            <p:ph type="sldNum" sz="quarter" idx="12"/>
          </p:nvPr>
        </p:nvSpPr>
        <p:spPr/>
        <p:txBody>
          <a:bodyPr/>
          <a:lstStyle/>
          <a:p>
            <a:fld id="{0A297500-7527-634B-90F4-69D0994C32B4}" type="slidenum">
              <a:rPr lang="nl-NL" smtClean="0"/>
              <a:t>67</a:t>
            </a:fld>
            <a:endParaRPr lang="nl-NL"/>
          </a:p>
        </p:txBody>
      </p:sp>
      <p:sp>
        <p:nvSpPr>
          <p:cNvPr id="6" name="Picture Placeholder 5">
            <a:extLst>
              <a:ext uri="{FF2B5EF4-FFF2-40B4-BE49-F238E27FC236}">
                <a16:creationId xmlns:a16="http://schemas.microsoft.com/office/drawing/2014/main" id="{7D895184-68DE-0E40-950D-7BC5EA1B677D}"/>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11A61BCB-11E1-8840-B6C5-3298AFF8A20C}"/>
              </a:ext>
            </a:extLst>
          </p:cNvPr>
          <p:cNvSpPr>
            <a:spLocks noGrp="1"/>
          </p:cNvSpPr>
          <p:nvPr>
            <p:ph type="pic" sz="quarter" idx="14"/>
          </p:nvPr>
        </p:nvSpPr>
        <p:spPr/>
      </p:sp>
    </p:spTree>
    <p:extLst>
      <p:ext uri="{BB962C8B-B14F-4D97-AF65-F5344CB8AC3E}">
        <p14:creationId xmlns:p14="http://schemas.microsoft.com/office/powerpoint/2010/main" val="3411402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9581D-D5CA-514C-BA4D-9CD7A5021A0F}"/>
              </a:ext>
            </a:extLst>
          </p:cNvPr>
          <p:cNvSpPr>
            <a:spLocks noGrp="1"/>
          </p:cNvSpPr>
          <p:nvPr>
            <p:ph idx="1"/>
          </p:nvPr>
        </p:nvSpPr>
        <p:spPr>
          <a:xfrm>
            <a:off x="296333" y="1656000"/>
            <a:ext cx="6375399" cy="4464000"/>
          </a:xfrm>
        </p:spPr>
        <p:txBody>
          <a:bodyPr>
            <a:normAutofit/>
          </a:bodyPr>
          <a:lstStyle/>
          <a:p>
            <a:pPr marL="571500" indent="-342900">
              <a:buClr>
                <a:srgbClr val="000000"/>
              </a:buClr>
              <a:defRPr sz="2200"/>
            </a:pPr>
            <a:r>
              <a:rPr lang="en-GB" sz="2000" dirty="0"/>
              <a:t>IAFIS (FBI,1995): 200 million FP cards (10 fingers)</a:t>
            </a:r>
          </a:p>
          <a:p>
            <a:pPr marL="571500" indent="-342900">
              <a:buClr>
                <a:srgbClr val="000000"/>
              </a:buClr>
              <a:defRPr sz="2200"/>
            </a:pPr>
            <a:r>
              <a:rPr lang="en-GB" sz="2000" dirty="0"/>
              <a:t>Each FP cars scanned at 500dpi: 10MByte</a:t>
            </a:r>
          </a:p>
          <a:p>
            <a:pPr marL="571500" indent="-342900">
              <a:buClr>
                <a:srgbClr val="000000"/>
              </a:buClr>
              <a:defRPr sz="2200"/>
            </a:pPr>
            <a:r>
              <a:rPr lang="en-GB" sz="2000" dirty="0"/>
              <a:t>Making 2000 Terabyte in total (1995)</a:t>
            </a:r>
          </a:p>
          <a:p>
            <a:pPr marL="571500" indent="-342900">
              <a:buClr>
                <a:srgbClr val="000000"/>
              </a:buClr>
              <a:defRPr sz="2200"/>
            </a:pPr>
            <a:r>
              <a:rPr lang="en-GB" sz="2000" dirty="0"/>
              <a:t>Adding 30.000-50.000 cards A DAY!</a:t>
            </a:r>
          </a:p>
          <a:p>
            <a:pPr indent="0">
              <a:buClr>
                <a:srgbClr val="000000"/>
              </a:buClr>
              <a:buNone/>
              <a:defRPr sz="2200"/>
            </a:pPr>
            <a:endParaRPr lang="en-GB" sz="2000" dirty="0"/>
          </a:p>
          <a:p>
            <a:pPr indent="0">
              <a:buClr>
                <a:srgbClr val="000000"/>
              </a:buClr>
              <a:buNone/>
              <a:defRPr sz="2200"/>
            </a:pPr>
            <a:r>
              <a:rPr lang="en-GB" sz="2000" dirty="0"/>
              <a:t>Need for compression!</a:t>
            </a:r>
          </a:p>
          <a:p>
            <a:pPr indent="0">
              <a:buClr>
                <a:srgbClr val="000000"/>
              </a:buClr>
              <a:buNone/>
              <a:defRPr sz="2200"/>
            </a:pPr>
            <a:endParaRPr lang="en-GB" sz="2000" dirty="0"/>
          </a:p>
          <a:p>
            <a:pPr indent="0">
              <a:buClr>
                <a:srgbClr val="000000"/>
              </a:buClr>
              <a:buNone/>
              <a:defRPr sz="2200"/>
            </a:pPr>
            <a:r>
              <a:rPr lang="en-GB" sz="2000" dirty="0"/>
              <a:t>Wavelet Scalar Quantization (WSQ) LOSSY compression (</a:t>
            </a:r>
            <a:r>
              <a:rPr lang="en-GB" sz="2200" dirty="0"/>
              <a:t>FBI standard for the compression of 500 dpi fingerprint images)</a:t>
            </a:r>
            <a:endParaRPr lang="en-GB" sz="2000" dirty="0"/>
          </a:p>
          <a:p>
            <a:pPr indent="0">
              <a:buClr>
                <a:srgbClr val="000000"/>
              </a:buClr>
              <a:buNone/>
              <a:defRPr sz="2200"/>
            </a:pPr>
            <a:endParaRPr lang="en-GB" sz="2000" dirty="0"/>
          </a:p>
          <a:p>
            <a:pPr marL="0" indent="0">
              <a:buNone/>
            </a:pPr>
            <a:endParaRPr lang="en-BE" sz="2000" dirty="0"/>
          </a:p>
        </p:txBody>
      </p:sp>
      <p:sp>
        <p:nvSpPr>
          <p:cNvPr id="4" name="Content Placeholder 3">
            <a:extLst>
              <a:ext uri="{FF2B5EF4-FFF2-40B4-BE49-F238E27FC236}">
                <a16:creationId xmlns:a16="http://schemas.microsoft.com/office/drawing/2014/main" id="{CF020239-9516-9844-A266-AB596CB29731}"/>
              </a:ext>
            </a:extLst>
          </p:cNvPr>
          <p:cNvSpPr>
            <a:spLocks noGrp="1"/>
          </p:cNvSpPr>
          <p:nvPr>
            <p:ph sz="quarter" idx="13"/>
          </p:nvPr>
        </p:nvSpPr>
        <p:spPr/>
        <p:txBody>
          <a:bodyPr/>
          <a:lstStyle/>
          <a:p>
            <a:endParaRPr lang="en-BE"/>
          </a:p>
        </p:txBody>
      </p:sp>
      <p:sp>
        <p:nvSpPr>
          <p:cNvPr id="469" name="Fingerprint Image Compression"/>
          <p:cNvSpPr txBox="1">
            <a:spLocks noGrp="1"/>
          </p:cNvSpPr>
          <p:nvPr>
            <p:ph type="title"/>
          </p:nvPr>
        </p:nvSpPr>
        <p:spPr>
          <a:prstGeom prst="rect">
            <a:avLst/>
          </a:prstGeom>
        </p:spPr>
        <p:txBody>
          <a:bodyPr/>
          <a:lstStyle/>
          <a:p>
            <a:r>
              <a:t>Fingerprint Image Compression</a:t>
            </a:r>
          </a:p>
        </p:txBody>
      </p:sp>
      <p:pic>
        <p:nvPicPr>
          <p:cNvPr id="470" name="image.png" descr="image.png"/>
          <p:cNvPicPr>
            <a:picLocks/>
          </p:cNvPicPr>
          <p:nvPr/>
        </p:nvPicPr>
        <p:blipFill>
          <a:blip r:embed="rId2"/>
          <a:stretch>
            <a:fillRect/>
          </a:stretch>
        </p:blipFill>
        <p:spPr>
          <a:xfrm>
            <a:off x="7153294" y="2115230"/>
            <a:ext cx="3527811" cy="3688670"/>
          </a:xfrm>
          <a:prstGeom prst="rect">
            <a:avLst/>
          </a:prstGeom>
          <a:ln w="12700">
            <a:miter lim="400000"/>
          </a:ln>
        </p:spPr>
      </p:pic>
    </p:spTree>
    <p:extLst>
      <p:ext uri="{BB962C8B-B14F-4D97-AF65-F5344CB8AC3E}">
        <p14:creationId xmlns:p14="http://schemas.microsoft.com/office/powerpoint/2010/main" val="4174737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7C244D-DDF9-1A4C-A1A9-7E3082186108}"/>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DCC3FF7B-FCF0-3A46-8A4D-8A606BDE4F64}"/>
              </a:ext>
            </a:extLst>
          </p:cNvPr>
          <p:cNvSpPr>
            <a:spLocks noGrp="1"/>
          </p:cNvSpPr>
          <p:nvPr>
            <p:ph type="sldNum" sz="quarter" idx="12"/>
          </p:nvPr>
        </p:nvSpPr>
        <p:spPr/>
        <p:txBody>
          <a:bodyPr/>
          <a:lstStyle/>
          <a:p>
            <a:fld id="{0A297500-7527-634B-90F4-69D0994C32B4}" type="slidenum">
              <a:rPr lang="nl-NL" smtClean="0"/>
              <a:t>69</a:t>
            </a:fld>
            <a:endParaRPr lang="nl-NL"/>
          </a:p>
        </p:txBody>
      </p:sp>
      <p:sp>
        <p:nvSpPr>
          <p:cNvPr id="4" name="Content Placeholder 3">
            <a:extLst>
              <a:ext uri="{FF2B5EF4-FFF2-40B4-BE49-F238E27FC236}">
                <a16:creationId xmlns:a16="http://schemas.microsoft.com/office/drawing/2014/main" id="{9DF2C400-4D00-A749-AA30-36F0A324032F}"/>
              </a:ext>
            </a:extLst>
          </p:cNvPr>
          <p:cNvSpPr>
            <a:spLocks noGrp="1"/>
          </p:cNvSpPr>
          <p:nvPr>
            <p:ph idx="1"/>
          </p:nvPr>
        </p:nvSpPr>
        <p:spPr/>
        <p:txBody>
          <a:bodyPr>
            <a:normAutofit fontScale="85000" lnSpcReduction="20000"/>
          </a:bodyPr>
          <a:lstStyle/>
          <a:p>
            <a:pPr marL="457200" indent="-457200">
              <a:buFont typeface="+mj-lt"/>
              <a:buAutoNum type="alphaLcPeriod"/>
            </a:pPr>
            <a:r>
              <a:rPr lang="en-GB" dirty="0"/>
              <a:t>the central section of a fingerprint image scanned at 500 dpi resolution </a:t>
            </a:r>
          </a:p>
          <a:p>
            <a:pPr marL="457200" indent="-457200">
              <a:buFont typeface="+mj-lt"/>
              <a:buAutoNum type="alphaLcPeriod"/>
            </a:pPr>
            <a:r>
              <a:rPr lang="en-GB" dirty="0"/>
              <a:t>the marked portion of the image in a) </a:t>
            </a:r>
          </a:p>
          <a:p>
            <a:pPr marL="457200" indent="-457200">
              <a:buFont typeface="+mj-lt"/>
              <a:buAutoNum type="alphaLcPeriod"/>
            </a:pPr>
            <a:r>
              <a:rPr lang="en-GB" dirty="0"/>
              <a:t>the marked portion of the image in a) after the image was compressed using JPEG</a:t>
            </a:r>
          </a:p>
          <a:p>
            <a:pPr marL="457200" indent="-457200">
              <a:buFont typeface="+mj-lt"/>
              <a:buAutoNum type="alphaLcPeriod"/>
            </a:pPr>
            <a:r>
              <a:rPr lang="en-GB" dirty="0"/>
              <a:t>the marked portion of the image in a) is shown after the image was compressed using the WSQ compression algorithm.</a:t>
            </a:r>
          </a:p>
          <a:p>
            <a:pPr marL="0" indent="0">
              <a:buNone/>
            </a:pPr>
            <a:r>
              <a:rPr lang="en-GB" dirty="0"/>
              <a:t>Both JPEG and WSQ examples used a compression ratio of 1:12.9; </a:t>
            </a:r>
          </a:p>
          <a:p>
            <a:pPr marL="0" indent="0">
              <a:buNone/>
            </a:pPr>
            <a:r>
              <a:rPr lang="en-GB" dirty="0"/>
              <a:t>JPEG typically introduces blocky </a:t>
            </a:r>
            <a:r>
              <a:rPr lang="en-GB" dirty="0" err="1"/>
              <a:t>artifacts</a:t>
            </a:r>
            <a:r>
              <a:rPr lang="en-GB" dirty="0"/>
              <a:t> and obliterates detailed information. </a:t>
            </a:r>
          </a:p>
          <a:p>
            <a:pPr marL="0" indent="0">
              <a:buNone/>
            </a:pPr>
            <a:r>
              <a:rPr lang="en-GB" dirty="0"/>
              <a:t>Images courtesy of Chris </a:t>
            </a:r>
            <a:r>
              <a:rPr lang="en-GB" dirty="0" err="1"/>
              <a:t>Brislawn</a:t>
            </a:r>
            <a:r>
              <a:rPr lang="en-GB" dirty="0"/>
              <a:t>, Los Alamos National Laboratory. </a:t>
            </a:r>
          </a:p>
          <a:p>
            <a:endParaRPr lang="en-BE" dirty="0"/>
          </a:p>
        </p:txBody>
      </p:sp>
      <p:sp>
        <p:nvSpPr>
          <p:cNvPr id="5" name="Content Placeholder 4">
            <a:extLst>
              <a:ext uri="{FF2B5EF4-FFF2-40B4-BE49-F238E27FC236}">
                <a16:creationId xmlns:a16="http://schemas.microsoft.com/office/drawing/2014/main" id="{EEE059CD-F2D8-CB4B-8930-97B56D2330A3}"/>
              </a:ext>
            </a:extLst>
          </p:cNvPr>
          <p:cNvSpPr>
            <a:spLocks noGrp="1"/>
          </p:cNvSpPr>
          <p:nvPr>
            <p:ph sz="quarter" idx="13"/>
          </p:nvPr>
        </p:nvSpPr>
        <p:spPr/>
        <p:txBody>
          <a:bodyPr/>
          <a:lstStyle/>
          <a:p>
            <a:endParaRPr lang="en-BE"/>
          </a:p>
        </p:txBody>
      </p:sp>
      <p:sp>
        <p:nvSpPr>
          <p:cNvPr id="6" name="Title 5">
            <a:extLst>
              <a:ext uri="{FF2B5EF4-FFF2-40B4-BE49-F238E27FC236}">
                <a16:creationId xmlns:a16="http://schemas.microsoft.com/office/drawing/2014/main" id="{E1FA78F3-8086-774F-891E-CA4856D72181}"/>
              </a:ext>
            </a:extLst>
          </p:cNvPr>
          <p:cNvSpPr>
            <a:spLocks noGrp="1"/>
          </p:cNvSpPr>
          <p:nvPr>
            <p:ph type="title"/>
          </p:nvPr>
        </p:nvSpPr>
        <p:spPr/>
        <p:txBody>
          <a:bodyPr/>
          <a:lstStyle/>
          <a:p>
            <a:r>
              <a:rPr lang="en-GB" dirty="0"/>
              <a:t>Fingerprint Image Compression</a:t>
            </a:r>
            <a:endParaRPr lang="en-BE" dirty="0"/>
          </a:p>
        </p:txBody>
      </p:sp>
      <p:pic>
        <p:nvPicPr>
          <p:cNvPr id="7" name="Picture 6">
            <a:extLst>
              <a:ext uri="{FF2B5EF4-FFF2-40B4-BE49-F238E27FC236}">
                <a16:creationId xmlns:a16="http://schemas.microsoft.com/office/drawing/2014/main" id="{B2EC60E6-6F0D-3D4E-B78B-C2A3899F80FF}"/>
              </a:ext>
            </a:extLst>
          </p:cNvPr>
          <p:cNvPicPr>
            <a:picLocks noChangeAspect="1"/>
          </p:cNvPicPr>
          <p:nvPr/>
        </p:nvPicPr>
        <p:blipFill>
          <a:blip r:embed="rId2"/>
          <a:stretch>
            <a:fillRect/>
          </a:stretch>
        </p:blipFill>
        <p:spPr>
          <a:xfrm>
            <a:off x="6420600" y="1464398"/>
            <a:ext cx="4993199" cy="4745602"/>
          </a:xfrm>
          <a:prstGeom prst="rect">
            <a:avLst/>
          </a:prstGeom>
        </p:spPr>
      </p:pic>
    </p:spTree>
    <p:extLst>
      <p:ext uri="{BB962C8B-B14F-4D97-AF65-F5344CB8AC3E}">
        <p14:creationId xmlns:p14="http://schemas.microsoft.com/office/powerpoint/2010/main" val="2301052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5B9BBE-F086-BD41-9EE5-8D2EF14EA7EF}"/>
              </a:ext>
            </a:extLst>
          </p:cNvPr>
          <p:cNvSpPr>
            <a:spLocks noGrp="1"/>
          </p:cNvSpPr>
          <p:nvPr>
            <p:ph idx="1"/>
          </p:nvPr>
        </p:nvSpPr>
        <p:spPr/>
        <p:txBody>
          <a:bodyPr>
            <a:normAutofit/>
          </a:bodyPr>
          <a:lstStyle/>
          <a:p>
            <a:pPr marL="40640" marR="40639">
              <a:buClr>
                <a:srgbClr val="000000"/>
              </a:buClr>
              <a:buSzPct val="100000"/>
              <a:buFont typeface="Comic Sans MS"/>
              <a:buChar char="•"/>
              <a:defRPr sz="2000"/>
            </a:pPr>
            <a:r>
              <a:rPr lang="en-GB" sz="1800" dirty="0"/>
              <a:t>The first legally accepted, readily automated and mature biometric technique</a:t>
            </a:r>
          </a:p>
          <a:p>
            <a:pPr marL="40640" marR="40639">
              <a:spcBef>
                <a:spcPts val="1400"/>
              </a:spcBef>
              <a:buClr>
                <a:srgbClr val="000000"/>
              </a:buClr>
              <a:buSzPct val="100000"/>
              <a:buFont typeface="Comic Sans MS"/>
              <a:buChar char="•"/>
            </a:pPr>
            <a:r>
              <a:rPr lang="en-GB" sz="1800" dirty="0"/>
              <a:t>Most understood and studied biometric</a:t>
            </a:r>
          </a:p>
          <a:p>
            <a:pPr marL="40640" marR="40639">
              <a:spcBef>
                <a:spcPts val="1400"/>
              </a:spcBef>
              <a:buClr>
                <a:srgbClr val="000000"/>
              </a:buClr>
              <a:buSzPct val="100000"/>
              <a:buFont typeface="Comic Sans MS"/>
              <a:buChar char="•"/>
            </a:pPr>
            <a:r>
              <a:rPr lang="en-GB" sz="1800" dirty="0"/>
              <a:t>Used for a long time : identification studies started late 19</a:t>
            </a:r>
            <a:r>
              <a:rPr lang="en-GB" sz="1800" baseline="29999" dirty="0"/>
              <a:t>th</a:t>
            </a:r>
            <a:r>
              <a:rPr lang="en-GB" sz="1800" dirty="0"/>
              <a:t> century (FBI 1924: 810K FP cards)</a:t>
            </a:r>
          </a:p>
          <a:p>
            <a:pPr marL="40640" marR="40639">
              <a:spcBef>
                <a:spcPts val="1400"/>
              </a:spcBef>
              <a:buClr>
                <a:srgbClr val="000000"/>
              </a:buClr>
              <a:buSzPct val="100000"/>
              <a:buFont typeface="Comic Sans MS"/>
              <a:buChar char="•"/>
            </a:pPr>
            <a:r>
              <a:rPr lang="en-GB" sz="1800" dirty="0"/>
              <a:t>Validity well-established ((FBI,1995): 200 million FP cards (10 fingers))</a:t>
            </a:r>
          </a:p>
          <a:p>
            <a:pPr marL="40640" marR="40639">
              <a:spcBef>
                <a:spcPts val="1400"/>
              </a:spcBef>
              <a:buClr>
                <a:srgbClr val="000000"/>
              </a:buClr>
              <a:buSzPct val="100000"/>
              <a:buFont typeface="Comic Sans MS"/>
              <a:buChar char="•"/>
            </a:pPr>
            <a:r>
              <a:rPr lang="en-GB" sz="1800" dirty="0"/>
              <a:t>Daily requests (10K/day) for FPR necessitate automation</a:t>
            </a:r>
          </a:p>
          <a:p>
            <a:pPr marL="40640" marR="40639">
              <a:spcBef>
                <a:spcPts val="1400"/>
              </a:spcBef>
              <a:buClr>
                <a:srgbClr val="000000"/>
              </a:buClr>
              <a:buSzPct val="100000"/>
              <a:buFont typeface="Comic Sans MS"/>
              <a:buChar char="•"/>
              <a:defRPr sz="2000"/>
            </a:pPr>
            <a:r>
              <a:rPr lang="en-GB" sz="1800" dirty="0"/>
              <a:t>AFIS (Automatic Fingerprint Identification Systems) installed (since 1960s) in law enforcing agencies worldwide, continued to IAFIS (Integrated AFIS) maintained by FBI </a:t>
            </a:r>
          </a:p>
          <a:p>
            <a:pPr marL="40640" marR="40639">
              <a:spcBef>
                <a:spcPts val="1400"/>
              </a:spcBef>
              <a:buClr>
                <a:srgbClr val="000000"/>
              </a:buClr>
              <a:buSzPct val="100000"/>
              <a:buFont typeface="Comic Sans MS"/>
              <a:buChar char="•"/>
              <a:defRPr sz="2000"/>
            </a:pPr>
            <a:r>
              <a:rPr lang="en-GB" sz="1800" dirty="0"/>
              <a:t>The success of AFIS led to incorporation in civilian applications</a:t>
            </a:r>
          </a:p>
          <a:p>
            <a:pPr marL="40640" marR="40639">
              <a:spcBef>
                <a:spcPts val="1400"/>
              </a:spcBef>
              <a:buClr>
                <a:srgbClr val="000000"/>
              </a:buClr>
              <a:buSzPct val="100000"/>
              <a:buFont typeface="Comic Sans MS"/>
              <a:buChar char="•"/>
              <a:defRPr sz="2000"/>
            </a:pPr>
            <a:r>
              <a:rPr lang="en-GB" sz="1800" dirty="0"/>
              <a:t>With solid state sensors =&gt; incorporation in many applications</a:t>
            </a:r>
          </a:p>
          <a:p>
            <a:pPr marL="40640" marR="40639">
              <a:spcBef>
                <a:spcPts val="1400"/>
              </a:spcBef>
              <a:buClr>
                <a:srgbClr val="000000"/>
              </a:buClr>
              <a:buSzPct val="100000"/>
              <a:buFont typeface="Comic Sans MS"/>
              <a:buChar char="•"/>
              <a:defRPr sz="2000"/>
            </a:pPr>
            <a:r>
              <a:rPr lang="en-GB" sz="1800" dirty="0"/>
              <a:t>Acceptability? Because of association with criminal investigations</a:t>
            </a:r>
          </a:p>
          <a:p>
            <a:endParaRPr lang="en-BE" sz="1800" dirty="0"/>
          </a:p>
        </p:txBody>
      </p:sp>
      <p:sp>
        <p:nvSpPr>
          <p:cNvPr id="212" name="Fingerprint characteristics"/>
          <p:cNvSpPr txBox="1">
            <a:spLocks noGrp="1"/>
          </p:cNvSpPr>
          <p:nvPr>
            <p:ph type="title"/>
          </p:nvPr>
        </p:nvSpPr>
        <p:spPr>
          <a:prstGeom prst="rect">
            <a:avLst/>
          </a:prstGeom>
        </p:spPr>
        <p:txBody>
          <a:bodyPr/>
          <a:lstStyle/>
          <a:p>
            <a:r>
              <a:t>Fingerprint characteristics</a:t>
            </a:r>
          </a:p>
        </p:txBody>
      </p:sp>
      <p:sp>
        <p:nvSpPr>
          <p:cNvPr id="3" name="Rectangle 2">
            <a:extLst>
              <a:ext uri="{FF2B5EF4-FFF2-40B4-BE49-F238E27FC236}">
                <a16:creationId xmlns:a16="http://schemas.microsoft.com/office/drawing/2014/main" id="{B4C23741-1FBF-214E-8675-F708FAC6E461}"/>
              </a:ext>
            </a:extLst>
          </p:cNvPr>
          <p:cNvSpPr/>
          <p:nvPr/>
        </p:nvSpPr>
        <p:spPr>
          <a:xfrm>
            <a:off x="2334410" y="6351601"/>
            <a:ext cx="4339714" cy="369332"/>
          </a:xfrm>
          <a:prstGeom prst="rect">
            <a:avLst/>
          </a:prstGeom>
        </p:spPr>
        <p:txBody>
          <a:bodyPr wrap="none">
            <a:spAutoFit/>
          </a:bodyPr>
          <a:lstStyle/>
          <a:p>
            <a:r>
              <a:rPr lang="en-BE" dirty="0"/>
              <a:t>https://www.bayometric.com/afis-vs-iafis/</a:t>
            </a:r>
          </a:p>
        </p:txBody>
      </p:sp>
    </p:spTree>
    <p:extLst>
      <p:ext uri="{BB962C8B-B14F-4D97-AF65-F5344CB8AC3E}">
        <p14:creationId xmlns:p14="http://schemas.microsoft.com/office/powerpoint/2010/main" val="4096544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8B2B7D-D878-1148-A127-4A768ED1C988}"/>
              </a:ext>
            </a:extLst>
          </p:cNvPr>
          <p:cNvSpPr>
            <a:spLocks noGrp="1"/>
          </p:cNvSpPr>
          <p:nvPr>
            <p:ph idx="1"/>
          </p:nvPr>
        </p:nvSpPr>
        <p:spPr/>
        <p:txBody>
          <a:bodyPr/>
          <a:lstStyle/>
          <a:p>
            <a:endParaRPr lang="en-BE"/>
          </a:p>
        </p:txBody>
      </p:sp>
      <p:sp>
        <p:nvSpPr>
          <p:cNvPr id="473" name="Fingerprint Image Compression"/>
          <p:cNvSpPr txBox="1">
            <a:spLocks noGrp="1"/>
          </p:cNvSpPr>
          <p:nvPr>
            <p:ph type="title"/>
          </p:nvPr>
        </p:nvSpPr>
        <p:spPr>
          <a:prstGeom prst="rect">
            <a:avLst/>
          </a:prstGeom>
        </p:spPr>
        <p:txBody>
          <a:bodyPr/>
          <a:lstStyle/>
          <a:p>
            <a:r>
              <a:rPr dirty="0"/>
              <a:t>Fingerprint Image Compression</a:t>
            </a:r>
          </a:p>
        </p:txBody>
      </p:sp>
      <p:pic>
        <p:nvPicPr>
          <p:cNvPr id="474" name="image.png" descr="image.png"/>
          <p:cNvPicPr>
            <a:picLocks/>
          </p:cNvPicPr>
          <p:nvPr/>
        </p:nvPicPr>
        <p:blipFill>
          <a:blip r:embed="rId2"/>
          <a:stretch>
            <a:fillRect/>
          </a:stretch>
        </p:blipFill>
        <p:spPr>
          <a:xfrm>
            <a:off x="3656012" y="1285876"/>
            <a:ext cx="4879976" cy="4879975"/>
          </a:xfrm>
          <a:prstGeom prst="rect">
            <a:avLst/>
          </a:prstGeom>
          <a:ln w="12700">
            <a:miter lim="400000"/>
          </a:ln>
        </p:spPr>
      </p:pic>
      <p:sp>
        <p:nvSpPr>
          <p:cNvPr id="475" name="Original image; file size 589824 bytes"/>
          <p:cNvSpPr txBox="1"/>
          <p:nvPr/>
        </p:nvSpPr>
        <p:spPr>
          <a:xfrm>
            <a:off x="4331829" y="6095292"/>
            <a:ext cx="6197209"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Times New Roman"/>
              <a:defRPr sz="1800"/>
            </a:lvl1pPr>
          </a:lstStyle>
          <a:p>
            <a:pPr>
              <a:defRPr sz="2800"/>
            </a:pPr>
            <a:r>
              <a:t>Original image; file size 589824 bytes </a:t>
            </a:r>
          </a:p>
        </p:txBody>
      </p:sp>
    </p:spTree>
    <p:extLst>
      <p:ext uri="{BB962C8B-B14F-4D97-AF65-F5344CB8AC3E}">
        <p14:creationId xmlns:p14="http://schemas.microsoft.com/office/powerpoint/2010/main" val="3049331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F8CF15-8032-C949-B35D-7CDA7009CC48}"/>
              </a:ext>
            </a:extLst>
          </p:cNvPr>
          <p:cNvSpPr>
            <a:spLocks noGrp="1"/>
          </p:cNvSpPr>
          <p:nvPr>
            <p:ph idx="1"/>
          </p:nvPr>
        </p:nvSpPr>
        <p:spPr/>
        <p:txBody>
          <a:bodyPr/>
          <a:lstStyle/>
          <a:p>
            <a:endParaRPr lang="en-BE"/>
          </a:p>
        </p:txBody>
      </p:sp>
      <p:sp>
        <p:nvSpPr>
          <p:cNvPr id="477" name="Fingerprint Image Compression"/>
          <p:cNvSpPr txBox="1">
            <a:spLocks noGrp="1"/>
          </p:cNvSpPr>
          <p:nvPr>
            <p:ph type="title"/>
          </p:nvPr>
        </p:nvSpPr>
        <p:spPr>
          <a:prstGeom prst="rect">
            <a:avLst/>
          </a:prstGeom>
        </p:spPr>
        <p:txBody>
          <a:bodyPr/>
          <a:lstStyle/>
          <a:p>
            <a:r>
              <a:t>Fingerprint Image Compression</a:t>
            </a:r>
          </a:p>
        </p:txBody>
      </p:sp>
      <p:pic>
        <p:nvPicPr>
          <p:cNvPr id="478" name="image.png" descr="image.png"/>
          <p:cNvPicPr>
            <a:picLocks/>
          </p:cNvPicPr>
          <p:nvPr/>
        </p:nvPicPr>
        <p:blipFill>
          <a:blip r:embed="rId2"/>
          <a:stretch>
            <a:fillRect/>
          </a:stretch>
        </p:blipFill>
        <p:spPr>
          <a:xfrm>
            <a:off x="3656012" y="1285876"/>
            <a:ext cx="4879976" cy="4879975"/>
          </a:xfrm>
          <a:prstGeom prst="rect">
            <a:avLst/>
          </a:prstGeom>
          <a:ln w="12700">
            <a:miter lim="400000"/>
          </a:ln>
        </p:spPr>
      </p:pic>
      <p:sp>
        <p:nvSpPr>
          <p:cNvPr id="479" name="JPEG image; file size 45853 bytes,compression ratio 12.9."/>
          <p:cNvSpPr txBox="1"/>
          <p:nvPr/>
        </p:nvSpPr>
        <p:spPr>
          <a:xfrm>
            <a:off x="3190335" y="6206853"/>
            <a:ext cx="677910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Times New Roman"/>
            </a:pPr>
            <a:r>
              <a:rPr sz="2000"/>
              <a:t>JPEG image; file </a:t>
            </a:r>
            <a:r>
              <a:t>size</a:t>
            </a:r>
            <a:r>
              <a:rPr sz="2000"/>
              <a:t> 45853 bytes,compression ratio 12.9. </a:t>
            </a:r>
          </a:p>
        </p:txBody>
      </p:sp>
    </p:spTree>
    <p:extLst>
      <p:ext uri="{BB962C8B-B14F-4D97-AF65-F5344CB8AC3E}">
        <p14:creationId xmlns:p14="http://schemas.microsoft.com/office/powerpoint/2010/main" val="1353160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9819B-DDEF-D543-802D-DCAA19C6895C}"/>
              </a:ext>
            </a:extLst>
          </p:cNvPr>
          <p:cNvSpPr>
            <a:spLocks noGrp="1"/>
          </p:cNvSpPr>
          <p:nvPr>
            <p:ph idx="1"/>
          </p:nvPr>
        </p:nvSpPr>
        <p:spPr/>
        <p:txBody>
          <a:bodyPr/>
          <a:lstStyle/>
          <a:p>
            <a:endParaRPr lang="en-BE"/>
          </a:p>
        </p:txBody>
      </p:sp>
      <p:sp>
        <p:nvSpPr>
          <p:cNvPr id="481" name="Fingerprint Image Compression"/>
          <p:cNvSpPr txBox="1">
            <a:spLocks noGrp="1"/>
          </p:cNvSpPr>
          <p:nvPr>
            <p:ph type="title"/>
          </p:nvPr>
        </p:nvSpPr>
        <p:spPr>
          <a:prstGeom prst="rect">
            <a:avLst/>
          </a:prstGeom>
        </p:spPr>
        <p:txBody>
          <a:bodyPr/>
          <a:lstStyle/>
          <a:p>
            <a:r>
              <a:t>Fingerprint Image Compression</a:t>
            </a:r>
          </a:p>
        </p:txBody>
      </p:sp>
      <p:pic>
        <p:nvPicPr>
          <p:cNvPr id="482" name="image.png" descr="image.png"/>
          <p:cNvPicPr>
            <a:picLocks/>
          </p:cNvPicPr>
          <p:nvPr/>
        </p:nvPicPr>
        <p:blipFill>
          <a:blip r:embed="rId2"/>
          <a:stretch>
            <a:fillRect/>
          </a:stretch>
        </p:blipFill>
        <p:spPr>
          <a:xfrm>
            <a:off x="3656012" y="1285876"/>
            <a:ext cx="4879976" cy="4879975"/>
          </a:xfrm>
          <a:prstGeom prst="rect">
            <a:avLst/>
          </a:prstGeom>
          <a:ln w="12700">
            <a:miter lim="400000"/>
          </a:ln>
        </p:spPr>
      </p:pic>
      <p:sp>
        <p:nvSpPr>
          <p:cNvPr id="483" name="WSQ image; file size 45621 bytes, compression ratio 12.9."/>
          <p:cNvSpPr txBox="1"/>
          <p:nvPr/>
        </p:nvSpPr>
        <p:spPr>
          <a:xfrm>
            <a:off x="3386312" y="6087354"/>
            <a:ext cx="9550691"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Times New Roman"/>
              <a:defRPr sz="1800"/>
            </a:lvl1pPr>
          </a:lstStyle>
          <a:p>
            <a:pPr>
              <a:defRPr sz="2800"/>
            </a:pPr>
            <a:r>
              <a:t>WSQ image; file size 45621 bytes, compression ratio 12.9. </a:t>
            </a:r>
          </a:p>
        </p:txBody>
      </p:sp>
    </p:spTree>
    <p:extLst>
      <p:ext uri="{BB962C8B-B14F-4D97-AF65-F5344CB8AC3E}">
        <p14:creationId xmlns:p14="http://schemas.microsoft.com/office/powerpoint/2010/main" val="2558919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132C9C-0754-D446-BF35-607E56D59480}"/>
              </a:ext>
            </a:extLst>
          </p:cNvPr>
          <p:cNvSpPr>
            <a:spLocks noGrp="1"/>
          </p:cNvSpPr>
          <p:nvPr>
            <p:ph idx="1"/>
          </p:nvPr>
        </p:nvSpPr>
        <p:spPr/>
        <p:txBody>
          <a:bodyPr/>
          <a:lstStyle/>
          <a:p>
            <a:endParaRPr lang="en-BE"/>
          </a:p>
        </p:txBody>
      </p:sp>
      <p:sp>
        <p:nvSpPr>
          <p:cNvPr id="485" name="Fingerprint Image Compression"/>
          <p:cNvSpPr txBox="1">
            <a:spLocks noGrp="1"/>
          </p:cNvSpPr>
          <p:nvPr>
            <p:ph type="title"/>
          </p:nvPr>
        </p:nvSpPr>
        <p:spPr>
          <a:prstGeom prst="rect">
            <a:avLst/>
          </a:prstGeom>
        </p:spPr>
        <p:txBody>
          <a:bodyPr/>
          <a:lstStyle/>
          <a:p>
            <a:r>
              <a:t>Fingerprint Image Compression</a:t>
            </a:r>
          </a:p>
        </p:txBody>
      </p:sp>
      <p:pic>
        <p:nvPicPr>
          <p:cNvPr id="486" name="image.png" descr="image.png"/>
          <p:cNvPicPr>
            <a:picLocks/>
          </p:cNvPicPr>
          <p:nvPr/>
        </p:nvPicPr>
        <p:blipFill>
          <a:blip r:embed="rId2"/>
          <a:stretch>
            <a:fillRect/>
          </a:stretch>
        </p:blipFill>
        <p:spPr>
          <a:xfrm>
            <a:off x="3656012" y="1285876"/>
            <a:ext cx="4879976" cy="4879975"/>
          </a:xfrm>
          <a:prstGeom prst="rect">
            <a:avLst/>
          </a:prstGeom>
          <a:ln w="12700">
            <a:miter lim="400000"/>
          </a:ln>
        </p:spPr>
      </p:pic>
      <p:sp>
        <p:nvSpPr>
          <p:cNvPr id="487" name="Original image; file size 589824 bytes"/>
          <p:cNvSpPr txBox="1"/>
          <p:nvPr/>
        </p:nvSpPr>
        <p:spPr>
          <a:xfrm>
            <a:off x="4331829" y="6095292"/>
            <a:ext cx="6197209"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Times New Roman"/>
              <a:defRPr sz="1800"/>
            </a:lvl1pPr>
          </a:lstStyle>
          <a:p>
            <a:pPr>
              <a:defRPr sz="2800"/>
            </a:pPr>
            <a:r>
              <a:t>Original image; file size 589824 bytes </a:t>
            </a:r>
          </a:p>
        </p:txBody>
      </p:sp>
    </p:spTree>
    <p:extLst>
      <p:ext uri="{BB962C8B-B14F-4D97-AF65-F5344CB8AC3E}">
        <p14:creationId xmlns:p14="http://schemas.microsoft.com/office/powerpoint/2010/main" val="127932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DEE9-4980-4E40-9C61-539D5B82A77A}"/>
              </a:ext>
            </a:extLst>
          </p:cNvPr>
          <p:cNvSpPr>
            <a:spLocks noGrp="1"/>
          </p:cNvSpPr>
          <p:nvPr>
            <p:ph type="title"/>
          </p:nvPr>
        </p:nvSpPr>
        <p:spPr/>
        <p:txBody>
          <a:bodyPr/>
          <a:lstStyle/>
          <a:p>
            <a:r>
              <a:rPr lang="en-BE" dirty="0"/>
              <a:t>Fingerprint classification</a:t>
            </a:r>
          </a:p>
        </p:txBody>
      </p:sp>
      <p:sp>
        <p:nvSpPr>
          <p:cNvPr id="3" name="Text Placeholder 2">
            <a:extLst>
              <a:ext uri="{FF2B5EF4-FFF2-40B4-BE49-F238E27FC236}">
                <a16:creationId xmlns:a16="http://schemas.microsoft.com/office/drawing/2014/main" id="{9A2A1DFF-C2EF-FF4D-A202-F1CEA2CB798D}"/>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68174873-BBDE-C842-8F14-3AD46E34A4C3}"/>
              </a:ext>
            </a:extLst>
          </p:cNvPr>
          <p:cNvSpPr>
            <a:spLocks noGrp="1"/>
          </p:cNvSpPr>
          <p:nvPr>
            <p:ph type="ftr" sz="quarter" idx="11"/>
          </p:nvPr>
        </p:nvSpPr>
        <p:spPr/>
        <p:txBody>
          <a:bodyPr/>
          <a:lstStyle/>
          <a:p>
            <a:r>
              <a:rPr lang="en-US"/>
              <a:t>Faculty of Engineering Sciences, ESAT-PSI</a:t>
            </a:r>
            <a:endParaRPr lang="nl-NL"/>
          </a:p>
        </p:txBody>
      </p:sp>
      <p:sp>
        <p:nvSpPr>
          <p:cNvPr id="5" name="Slide Number Placeholder 4">
            <a:extLst>
              <a:ext uri="{FF2B5EF4-FFF2-40B4-BE49-F238E27FC236}">
                <a16:creationId xmlns:a16="http://schemas.microsoft.com/office/drawing/2014/main" id="{948FFE84-240A-3847-9ED2-47536A5D0400}"/>
              </a:ext>
            </a:extLst>
          </p:cNvPr>
          <p:cNvSpPr>
            <a:spLocks noGrp="1"/>
          </p:cNvSpPr>
          <p:nvPr>
            <p:ph type="sldNum" sz="quarter" idx="12"/>
          </p:nvPr>
        </p:nvSpPr>
        <p:spPr/>
        <p:txBody>
          <a:bodyPr/>
          <a:lstStyle/>
          <a:p>
            <a:fld id="{0A297500-7527-634B-90F4-69D0994C32B4}" type="slidenum">
              <a:rPr lang="nl-NL" smtClean="0"/>
              <a:t>74</a:t>
            </a:fld>
            <a:endParaRPr lang="nl-NL"/>
          </a:p>
        </p:txBody>
      </p:sp>
      <p:sp>
        <p:nvSpPr>
          <p:cNvPr id="6" name="Picture Placeholder 5">
            <a:extLst>
              <a:ext uri="{FF2B5EF4-FFF2-40B4-BE49-F238E27FC236}">
                <a16:creationId xmlns:a16="http://schemas.microsoft.com/office/drawing/2014/main" id="{1F293075-FCBA-B140-A31D-0F5A0918A821}"/>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1219E3B2-9272-B747-900E-46CA12A5F2A6}"/>
              </a:ext>
            </a:extLst>
          </p:cNvPr>
          <p:cNvSpPr>
            <a:spLocks noGrp="1"/>
          </p:cNvSpPr>
          <p:nvPr>
            <p:ph type="pic" sz="quarter" idx="14"/>
          </p:nvPr>
        </p:nvSpPr>
        <p:spPr/>
      </p:sp>
      <p:pic>
        <p:nvPicPr>
          <p:cNvPr id="8" name="Picture 7">
            <a:extLst>
              <a:ext uri="{FF2B5EF4-FFF2-40B4-BE49-F238E27FC236}">
                <a16:creationId xmlns:a16="http://schemas.microsoft.com/office/drawing/2014/main" id="{C3A4DA24-FA20-4847-B8C7-C99977415C3E}"/>
              </a:ext>
            </a:extLst>
          </p:cNvPr>
          <p:cNvPicPr>
            <a:picLocks noChangeAspect="1"/>
          </p:cNvPicPr>
          <p:nvPr/>
        </p:nvPicPr>
        <p:blipFill>
          <a:blip r:embed="rId2"/>
          <a:stretch>
            <a:fillRect/>
          </a:stretch>
        </p:blipFill>
        <p:spPr>
          <a:xfrm>
            <a:off x="6535205" y="2111582"/>
            <a:ext cx="5080796" cy="3572435"/>
          </a:xfrm>
          <a:prstGeom prst="rect">
            <a:avLst/>
          </a:prstGeom>
        </p:spPr>
      </p:pic>
    </p:spTree>
    <p:extLst>
      <p:ext uri="{BB962C8B-B14F-4D97-AF65-F5344CB8AC3E}">
        <p14:creationId xmlns:p14="http://schemas.microsoft.com/office/powerpoint/2010/main" val="3101670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181428-D989-5242-BD37-95D257CA00C7}"/>
              </a:ext>
            </a:extLst>
          </p:cNvPr>
          <p:cNvSpPr>
            <a:spLocks noGrp="1"/>
          </p:cNvSpPr>
          <p:nvPr>
            <p:ph idx="1"/>
          </p:nvPr>
        </p:nvSpPr>
        <p:spPr/>
        <p:txBody>
          <a:bodyPr/>
          <a:lstStyle/>
          <a:p>
            <a:endParaRPr lang="en-BE" dirty="0"/>
          </a:p>
        </p:txBody>
      </p:sp>
      <p:sp>
        <p:nvSpPr>
          <p:cNvPr id="441" name="Fingerprint Classification"/>
          <p:cNvSpPr txBox="1">
            <a:spLocks noGrp="1"/>
          </p:cNvSpPr>
          <p:nvPr>
            <p:ph type="title"/>
          </p:nvPr>
        </p:nvSpPr>
        <p:spPr>
          <a:prstGeom prst="rect">
            <a:avLst/>
          </a:prstGeom>
        </p:spPr>
        <p:txBody>
          <a:bodyPr/>
          <a:lstStyle/>
          <a:p>
            <a:r>
              <a:rPr dirty="0"/>
              <a:t>Fingerprint Classification</a:t>
            </a:r>
          </a:p>
        </p:txBody>
      </p:sp>
      <p:grpSp>
        <p:nvGrpSpPr>
          <p:cNvPr id="449" name="Group"/>
          <p:cNvGrpSpPr/>
          <p:nvPr/>
        </p:nvGrpSpPr>
        <p:grpSpPr>
          <a:xfrm>
            <a:off x="102374" y="3789639"/>
            <a:ext cx="5957653" cy="2541982"/>
            <a:chOff x="0" y="0"/>
            <a:chExt cx="7134225" cy="3043996"/>
          </a:xfrm>
        </p:grpSpPr>
        <p:pic>
          <p:nvPicPr>
            <p:cNvPr id="442" name="image.png" descr="image.png"/>
            <p:cNvPicPr>
              <a:picLocks/>
            </p:cNvPicPr>
            <p:nvPr/>
          </p:nvPicPr>
          <p:blipFill rotWithShape="1">
            <a:blip r:embed="rId2"/>
            <a:srcRect b="59926"/>
            <a:stretch/>
          </p:blipFill>
          <p:spPr>
            <a:xfrm>
              <a:off x="0" y="0"/>
              <a:ext cx="7134225" cy="2332219"/>
            </a:xfrm>
            <a:prstGeom prst="rect">
              <a:avLst/>
            </a:prstGeom>
            <a:ln w="12700" cap="flat">
              <a:noFill/>
              <a:miter lim="400000"/>
            </a:ln>
            <a:effectLst/>
          </p:spPr>
        </p:pic>
        <p:sp>
          <p:nvSpPr>
            <p:cNvPr id="443" name="Arch"/>
            <p:cNvSpPr txBox="1"/>
            <p:nvPr/>
          </p:nvSpPr>
          <p:spPr>
            <a:xfrm>
              <a:off x="774700" y="175453"/>
              <a:ext cx="633507"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t>Arch</a:t>
              </a:r>
            </a:p>
          </p:txBody>
        </p:sp>
        <p:sp>
          <p:nvSpPr>
            <p:cNvPr id="444" name="Tented arch"/>
            <p:cNvSpPr txBox="1"/>
            <p:nvPr/>
          </p:nvSpPr>
          <p:spPr>
            <a:xfrm>
              <a:off x="2527300" y="175453"/>
              <a:ext cx="1364541"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t>Tented arch</a:t>
              </a:r>
            </a:p>
          </p:txBody>
        </p:sp>
        <p:sp>
          <p:nvSpPr>
            <p:cNvPr id="445" name="Right loop"/>
            <p:cNvSpPr txBox="1"/>
            <p:nvPr/>
          </p:nvSpPr>
          <p:spPr>
            <a:xfrm>
              <a:off x="5118100" y="175453"/>
              <a:ext cx="1197764"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t>Right loop</a:t>
              </a:r>
            </a:p>
          </p:txBody>
        </p:sp>
        <p:sp>
          <p:nvSpPr>
            <p:cNvPr id="446" name="Left loop"/>
            <p:cNvSpPr txBox="1"/>
            <p:nvPr/>
          </p:nvSpPr>
          <p:spPr>
            <a:xfrm>
              <a:off x="317500" y="2690053"/>
              <a:ext cx="1043876"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t>Left loop</a:t>
              </a:r>
            </a:p>
          </p:txBody>
        </p:sp>
        <p:sp>
          <p:nvSpPr>
            <p:cNvPr id="447" name="Whorl"/>
            <p:cNvSpPr txBox="1"/>
            <p:nvPr/>
          </p:nvSpPr>
          <p:spPr>
            <a:xfrm>
              <a:off x="3060700" y="2690053"/>
              <a:ext cx="761747"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rPr dirty="0"/>
                <a:t>Whorl</a:t>
              </a:r>
            </a:p>
          </p:txBody>
        </p:sp>
        <p:sp>
          <p:nvSpPr>
            <p:cNvPr id="448" name="Twin loop"/>
            <p:cNvSpPr txBox="1"/>
            <p:nvPr/>
          </p:nvSpPr>
          <p:spPr>
            <a:xfrm>
              <a:off x="5194300" y="2690053"/>
              <a:ext cx="1133708"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t>Twin loop</a:t>
              </a:r>
            </a:p>
          </p:txBody>
        </p:sp>
      </p:grpSp>
      <p:pic>
        <p:nvPicPr>
          <p:cNvPr id="12" name="image.png" descr="image.png">
            <a:extLst>
              <a:ext uri="{FF2B5EF4-FFF2-40B4-BE49-F238E27FC236}">
                <a16:creationId xmlns:a16="http://schemas.microsoft.com/office/drawing/2014/main" id="{75E87C58-8BF4-5C43-BF07-7A2E8EB9EB48}"/>
              </a:ext>
            </a:extLst>
          </p:cNvPr>
          <p:cNvPicPr>
            <a:picLocks/>
          </p:cNvPicPr>
          <p:nvPr/>
        </p:nvPicPr>
        <p:blipFill rotWithShape="1">
          <a:blip r:embed="rId3"/>
          <a:srcRect r="49572"/>
          <a:stretch/>
        </p:blipFill>
        <p:spPr>
          <a:xfrm>
            <a:off x="218052" y="1215942"/>
            <a:ext cx="5365679" cy="2621384"/>
          </a:xfrm>
          <a:prstGeom prst="rect">
            <a:avLst/>
          </a:prstGeom>
          <a:ln w="12700">
            <a:miter lim="400000"/>
          </a:ln>
        </p:spPr>
      </p:pic>
      <p:pic>
        <p:nvPicPr>
          <p:cNvPr id="13" name="image.png" descr="image.png">
            <a:extLst>
              <a:ext uri="{FF2B5EF4-FFF2-40B4-BE49-F238E27FC236}">
                <a16:creationId xmlns:a16="http://schemas.microsoft.com/office/drawing/2014/main" id="{EBD2B9D0-61BE-DF4F-95E9-1745DCD9DCA5}"/>
              </a:ext>
            </a:extLst>
          </p:cNvPr>
          <p:cNvPicPr>
            <a:picLocks/>
          </p:cNvPicPr>
          <p:nvPr/>
        </p:nvPicPr>
        <p:blipFill rotWithShape="1">
          <a:blip r:embed="rId3"/>
          <a:srcRect l="50744"/>
          <a:stretch/>
        </p:blipFill>
        <p:spPr>
          <a:xfrm>
            <a:off x="6563216" y="1210265"/>
            <a:ext cx="5240948" cy="2621384"/>
          </a:xfrm>
          <a:prstGeom prst="rect">
            <a:avLst/>
          </a:prstGeom>
          <a:ln w="12700">
            <a:miter lim="400000"/>
          </a:ln>
        </p:spPr>
      </p:pic>
      <p:grpSp>
        <p:nvGrpSpPr>
          <p:cNvPr id="14" name="Group">
            <a:extLst>
              <a:ext uri="{FF2B5EF4-FFF2-40B4-BE49-F238E27FC236}">
                <a16:creationId xmlns:a16="http://schemas.microsoft.com/office/drawing/2014/main" id="{6E74013E-62BC-304A-ADBE-B319C508CDA5}"/>
              </a:ext>
            </a:extLst>
          </p:cNvPr>
          <p:cNvGrpSpPr/>
          <p:nvPr/>
        </p:nvGrpSpPr>
        <p:grpSpPr>
          <a:xfrm>
            <a:off x="6050998" y="1856181"/>
            <a:ext cx="5957653" cy="3897042"/>
            <a:chOff x="0" y="175453"/>
            <a:chExt cx="7134225" cy="4666665"/>
          </a:xfrm>
        </p:grpSpPr>
        <p:pic>
          <p:nvPicPr>
            <p:cNvPr id="15" name="image.png" descr="image.png">
              <a:extLst>
                <a:ext uri="{FF2B5EF4-FFF2-40B4-BE49-F238E27FC236}">
                  <a16:creationId xmlns:a16="http://schemas.microsoft.com/office/drawing/2014/main" id="{4EABE40A-2335-4A4C-A267-E55A83B9989C}"/>
                </a:ext>
              </a:extLst>
            </p:cNvPr>
            <p:cNvPicPr>
              <a:picLocks/>
            </p:cNvPicPr>
            <p:nvPr/>
          </p:nvPicPr>
          <p:blipFill rotWithShape="1">
            <a:blip r:embed="rId2"/>
            <a:srcRect t="43653" b="16799"/>
            <a:stretch/>
          </p:blipFill>
          <p:spPr>
            <a:xfrm>
              <a:off x="0" y="2540521"/>
              <a:ext cx="7134225" cy="2301597"/>
            </a:xfrm>
            <a:prstGeom prst="rect">
              <a:avLst/>
            </a:prstGeom>
            <a:ln w="12700" cap="flat">
              <a:noFill/>
              <a:miter lim="400000"/>
            </a:ln>
            <a:effectLst/>
          </p:spPr>
        </p:pic>
        <p:sp>
          <p:nvSpPr>
            <p:cNvPr id="16" name="Arch">
              <a:extLst>
                <a:ext uri="{FF2B5EF4-FFF2-40B4-BE49-F238E27FC236}">
                  <a16:creationId xmlns:a16="http://schemas.microsoft.com/office/drawing/2014/main" id="{0DCAC5B5-7FA5-824C-BBFB-0737CC8377FC}"/>
                </a:ext>
              </a:extLst>
            </p:cNvPr>
            <p:cNvSpPr txBox="1"/>
            <p:nvPr/>
          </p:nvSpPr>
          <p:spPr>
            <a:xfrm>
              <a:off x="774700" y="175453"/>
              <a:ext cx="633507"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t>Arch</a:t>
              </a:r>
            </a:p>
          </p:txBody>
        </p:sp>
        <p:sp>
          <p:nvSpPr>
            <p:cNvPr id="17" name="Tented arch">
              <a:extLst>
                <a:ext uri="{FF2B5EF4-FFF2-40B4-BE49-F238E27FC236}">
                  <a16:creationId xmlns:a16="http://schemas.microsoft.com/office/drawing/2014/main" id="{655248AF-FD51-824A-AE75-F8746A2A7305}"/>
                </a:ext>
              </a:extLst>
            </p:cNvPr>
            <p:cNvSpPr txBox="1"/>
            <p:nvPr/>
          </p:nvSpPr>
          <p:spPr>
            <a:xfrm>
              <a:off x="2527300" y="175453"/>
              <a:ext cx="1364541"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t>Tented arch</a:t>
              </a:r>
            </a:p>
          </p:txBody>
        </p:sp>
        <p:sp>
          <p:nvSpPr>
            <p:cNvPr id="18" name="Right loop">
              <a:extLst>
                <a:ext uri="{FF2B5EF4-FFF2-40B4-BE49-F238E27FC236}">
                  <a16:creationId xmlns:a16="http://schemas.microsoft.com/office/drawing/2014/main" id="{5EA6704C-1F5C-D040-860C-E51B599A1A7B}"/>
                </a:ext>
              </a:extLst>
            </p:cNvPr>
            <p:cNvSpPr txBox="1"/>
            <p:nvPr/>
          </p:nvSpPr>
          <p:spPr>
            <a:xfrm>
              <a:off x="5118100" y="175453"/>
              <a:ext cx="1197764"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t>Right loop</a:t>
              </a:r>
            </a:p>
          </p:txBody>
        </p:sp>
        <p:sp>
          <p:nvSpPr>
            <p:cNvPr id="19" name="Left loop">
              <a:extLst>
                <a:ext uri="{FF2B5EF4-FFF2-40B4-BE49-F238E27FC236}">
                  <a16:creationId xmlns:a16="http://schemas.microsoft.com/office/drawing/2014/main" id="{AFCFF8AD-0496-D446-8761-6E43758E63F5}"/>
                </a:ext>
              </a:extLst>
            </p:cNvPr>
            <p:cNvSpPr txBox="1"/>
            <p:nvPr/>
          </p:nvSpPr>
          <p:spPr>
            <a:xfrm>
              <a:off x="317500" y="2690053"/>
              <a:ext cx="1043876"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t>Left loop</a:t>
              </a:r>
            </a:p>
          </p:txBody>
        </p:sp>
        <p:sp>
          <p:nvSpPr>
            <p:cNvPr id="20" name="Whorl">
              <a:extLst>
                <a:ext uri="{FF2B5EF4-FFF2-40B4-BE49-F238E27FC236}">
                  <a16:creationId xmlns:a16="http://schemas.microsoft.com/office/drawing/2014/main" id="{F85D54DD-3884-AD47-A3D7-6D20AF8C3B83}"/>
                </a:ext>
              </a:extLst>
            </p:cNvPr>
            <p:cNvSpPr txBox="1"/>
            <p:nvPr/>
          </p:nvSpPr>
          <p:spPr>
            <a:xfrm>
              <a:off x="3060700" y="2690053"/>
              <a:ext cx="761747"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rPr dirty="0"/>
                <a:t>Whorl</a:t>
              </a:r>
            </a:p>
          </p:txBody>
        </p:sp>
        <p:sp>
          <p:nvSpPr>
            <p:cNvPr id="21" name="Twin loop">
              <a:extLst>
                <a:ext uri="{FF2B5EF4-FFF2-40B4-BE49-F238E27FC236}">
                  <a16:creationId xmlns:a16="http://schemas.microsoft.com/office/drawing/2014/main" id="{027F3ED2-4E31-B347-9E0A-1D37DD046174}"/>
                </a:ext>
              </a:extLst>
            </p:cNvPr>
            <p:cNvSpPr txBox="1"/>
            <p:nvPr/>
          </p:nvSpPr>
          <p:spPr>
            <a:xfrm>
              <a:off x="5194300" y="2690053"/>
              <a:ext cx="1133708" cy="353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marL="40639" marR="40639">
                <a:buClr>
                  <a:srgbClr val="FFFFFF"/>
                </a:buClr>
                <a:buFont typeface="Arial"/>
                <a:defRPr>
                  <a:solidFill>
                    <a:srgbClr val="FFFFFF"/>
                  </a:solidFill>
                  <a:uFill>
                    <a:solidFill>
                      <a:srgbClr val="FFFFFF"/>
                    </a:solidFill>
                  </a:uFill>
                  <a:latin typeface="Arial"/>
                  <a:ea typeface="Arial"/>
                  <a:cs typeface="Arial"/>
                  <a:sym typeface="Arial"/>
                </a:defRPr>
              </a:lvl1pPr>
            </a:lstStyle>
            <a:p>
              <a:r>
                <a:t>Twin loop</a:t>
              </a:r>
            </a:p>
          </p:txBody>
        </p:sp>
      </p:grpSp>
    </p:spTree>
    <p:extLst>
      <p:ext uri="{BB962C8B-B14F-4D97-AF65-F5344CB8AC3E}">
        <p14:creationId xmlns:p14="http://schemas.microsoft.com/office/powerpoint/2010/main" val="32486107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C3E9593-BC86-424C-9D9F-E0A246F2D79B}"/>
              </a:ext>
            </a:extLst>
          </p:cNvPr>
          <p:cNvSpPr>
            <a:spLocks noGrp="1"/>
          </p:cNvSpPr>
          <p:nvPr>
            <p:ph sz="quarter" idx="13"/>
          </p:nvPr>
        </p:nvSpPr>
        <p:spPr/>
        <p:txBody>
          <a:bodyPr/>
          <a:lstStyle/>
          <a:p>
            <a:endParaRPr lang="en-BE"/>
          </a:p>
        </p:txBody>
      </p:sp>
      <p:sp>
        <p:nvSpPr>
          <p:cNvPr id="456" name="Fingerprint Classification"/>
          <p:cNvSpPr txBox="1">
            <a:spLocks noGrp="1"/>
          </p:cNvSpPr>
          <p:nvPr>
            <p:ph type="title"/>
          </p:nvPr>
        </p:nvSpPr>
        <p:spPr>
          <a:prstGeom prst="rect">
            <a:avLst/>
          </a:prstGeom>
        </p:spPr>
        <p:txBody>
          <a:bodyPr/>
          <a:lstStyle/>
          <a:p>
            <a:r>
              <a:t>Fingerprint Classification</a:t>
            </a:r>
          </a:p>
        </p:txBody>
      </p:sp>
      <p:pic>
        <p:nvPicPr>
          <p:cNvPr id="7" name="image.png" descr="image.png">
            <a:extLst>
              <a:ext uri="{FF2B5EF4-FFF2-40B4-BE49-F238E27FC236}">
                <a16:creationId xmlns:a16="http://schemas.microsoft.com/office/drawing/2014/main" id="{D6D5DAF2-9F06-4E40-ADE9-5B94A3EE8E10}"/>
              </a:ext>
            </a:extLst>
          </p:cNvPr>
          <p:cNvPicPr>
            <a:picLocks noGrp="1"/>
          </p:cNvPicPr>
          <p:nvPr>
            <p:ph idx="1"/>
          </p:nvPr>
        </p:nvPicPr>
        <p:blipFill>
          <a:blip r:embed="rId2"/>
          <a:stretch>
            <a:fillRect/>
          </a:stretch>
        </p:blipFill>
        <p:spPr>
          <a:xfrm>
            <a:off x="-104577" y="1941690"/>
            <a:ext cx="6584400" cy="1622171"/>
          </a:xfrm>
          <a:prstGeom prst="rect">
            <a:avLst/>
          </a:prstGeom>
          <a:ln w="12700">
            <a:miter lim="400000"/>
          </a:ln>
        </p:spPr>
      </p:pic>
      <p:sp>
        <p:nvSpPr>
          <p:cNvPr id="8" name="Core = topmost point in innermost ridge…">
            <a:extLst>
              <a:ext uri="{FF2B5EF4-FFF2-40B4-BE49-F238E27FC236}">
                <a16:creationId xmlns:a16="http://schemas.microsoft.com/office/drawing/2014/main" id="{EDC0BFAF-5542-E447-9C04-E3CE4B31176F}"/>
              </a:ext>
            </a:extLst>
          </p:cNvPr>
          <p:cNvSpPr txBox="1"/>
          <p:nvPr/>
        </p:nvSpPr>
        <p:spPr>
          <a:xfrm>
            <a:off x="26586" y="4066142"/>
            <a:ext cx="6347892"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Monotype Sorts"/>
            </a:pPr>
            <a:r>
              <a:rPr sz="2000" dirty="0">
                <a:solidFill>
                  <a:srgbClr val="FF2600"/>
                </a:solidFill>
                <a:uFill>
                  <a:solidFill>
                    <a:srgbClr val="FF2600"/>
                  </a:solidFill>
                </a:uFill>
              </a:rPr>
              <a:t>Core</a:t>
            </a:r>
            <a:r>
              <a:rPr sz="2000" dirty="0"/>
              <a:t> = topmost point in innermost ridge</a:t>
            </a:r>
          </a:p>
          <a:p>
            <a:pPr marL="41275">
              <a:buClr>
                <a:srgbClr val="000000"/>
              </a:buClr>
              <a:buFont typeface="Monotype Sorts"/>
            </a:pPr>
            <a:r>
              <a:rPr sz="2000" dirty="0">
                <a:solidFill>
                  <a:srgbClr val="FF2600"/>
                </a:solidFill>
                <a:uFill>
                  <a:solidFill>
                    <a:srgbClr val="FF2600"/>
                  </a:solidFill>
                </a:uFill>
              </a:rPr>
              <a:t>Delta</a:t>
            </a:r>
            <a:r>
              <a:rPr sz="2000" dirty="0"/>
              <a:t> = tri-radial point with three ridges radiating from it</a:t>
            </a:r>
          </a:p>
        </p:txBody>
      </p:sp>
      <p:pic>
        <p:nvPicPr>
          <p:cNvPr id="5" name="Picture 4">
            <a:extLst>
              <a:ext uri="{FF2B5EF4-FFF2-40B4-BE49-F238E27FC236}">
                <a16:creationId xmlns:a16="http://schemas.microsoft.com/office/drawing/2014/main" id="{1601B571-6C3F-C744-8F36-A2522D486104}"/>
              </a:ext>
            </a:extLst>
          </p:cNvPr>
          <p:cNvPicPr>
            <a:picLocks noChangeAspect="1"/>
          </p:cNvPicPr>
          <p:nvPr/>
        </p:nvPicPr>
        <p:blipFill>
          <a:blip r:embed="rId3"/>
          <a:stretch>
            <a:fillRect/>
          </a:stretch>
        </p:blipFill>
        <p:spPr>
          <a:xfrm>
            <a:off x="6328629" y="1558635"/>
            <a:ext cx="5836785" cy="4186047"/>
          </a:xfrm>
          <a:prstGeom prst="rect">
            <a:avLst/>
          </a:prstGeom>
        </p:spPr>
      </p:pic>
    </p:spTree>
    <p:extLst>
      <p:ext uri="{BB962C8B-B14F-4D97-AF65-F5344CB8AC3E}">
        <p14:creationId xmlns:p14="http://schemas.microsoft.com/office/powerpoint/2010/main" val="2632597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Direction field…"/>
          <p:cNvSpPr txBox="1">
            <a:spLocks noGrp="1"/>
          </p:cNvSpPr>
          <p:nvPr>
            <p:ph idx="1"/>
          </p:nvPr>
        </p:nvSpPr>
        <p:spPr>
          <a:xfrm>
            <a:off x="576000" y="1656000"/>
            <a:ext cx="5925320" cy="4464000"/>
          </a:xfrm>
          <a:prstGeom prst="rect">
            <a:avLst/>
          </a:prstGeom>
        </p:spPr>
        <p:txBody>
          <a:bodyPr/>
          <a:lstStyle/>
          <a:p>
            <a:pPr marL="298450" indent="-257175">
              <a:buClr>
                <a:srgbClr val="000000"/>
              </a:buClr>
              <a:buSzPct val="125000"/>
            </a:pPr>
            <a:r>
              <a:rPr dirty="0"/>
              <a:t>Direction field </a:t>
            </a:r>
          </a:p>
          <a:p>
            <a:pPr marL="298450" indent="-257175">
              <a:buClr>
                <a:srgbClr val="000000"/>
              </a:buClr>
              <a:buSzPct val="125000"/>
            </a:pPr>
            <a:r>
              <a:rPr dirty="0"/>
              <a:t>Smooth Direction field (till classification succeeds)</a:t>
            </a:r>
          </a:p>
          <a:p>
            <a:pPr marL="298450" indent="-257175">
              <a:buClr>
                <a:srgbClr val="000000"/>
              </a:buClr>
              <a:buSzPct val="125000"/>
            </a:pPr>
            <a:r>
              <a:rPr dirty="0"/>
              <a:t>Locate Singular Points:</a:t>
            </a:r>
          </a:p>
          <a:p>
            <a:pPr marL="955675" lvl="2" indent="0">
              <a:buClr>
                <a:srgbClr val="000000"/>
              </a:buClr>
              <a:buSzPct val="125000"/>
              <a:buNone/>
            </a:pPr>
            <a:r>
              <a:rPr dirty="0"/>
              <a:t>Poincare Index = summing up the changes in direction angle around a closed curve around a point</a:t>
            </a:r>
          </a:p>
        </p:txBody>
      </p:sp>
      <p:sp>
        <p:nvSpPr>
          <p:cNvPr id="459" name="Fingerprint Classification"/>
          <p:cNvSpPr txBox="1">
            <a:spLocks noGrp="1"/>
          </p:cNvSpPr>
          <p:nvPr>
            <p:ph type="title"/>
          </p:nvPr>
        </p:nvSpPr>
        <p:spPr>
          <a:prstGeom prst="rect">
            <a:avLst/>
          </a:prstGeom>
        </p:spPr>
        <p:txBody>
          <a:bodyPr/>
          <a:lstStyle/>
          <a:p>
            <a:r>
              <a:t>Fingerprint Classification</a:t>
            </a:r>
          </a:p>
        </p:txBody>
      </p:sp>
      <p:pic>
        <p:nvPicPr>
          <p:cNvPr id="461" name="image.png" descr="image.png"/>
          <p:cNvPicPr>
            <a:picLocks/>
          </p:cNvPicPr>
          <p:nvPr/>
        </p:nvPicPr>
        <p:blipFill>
          <a:blip r:embed="rId2"/>
          <a:stretch>
            <a:fillRect/>
          </a:stretch>
        </p:blipFill>
        <p:spPr>
          <a:xfrm>
            <a:off x="5748600" y="4221726"/>
            <a:ext cx="5867400" cy="1800225"/>
          </a:xfrm>
          <a:prstGeom prst="rect">
            <a:avLst/>
          </a:prstGeom>
          <a:ln w="12700">
            <a:miter lim="400000"/>
          </a:ln>
        </p:spPr>
      </p:pic>
      <p:pic>
        <p:nvPicPr>
          <p:cNvPr id="462" name="image.png" descr="image.png"/>
          <p:cNvPicPr>
            <a:picLocks/>
          </p:cNvPicPr>
          <p:nvPr/>
        </p:nvPicPr>
        <p:blipFill>
          <a:blip r:embed="rId3"/>
          <a:srcRect r="54200" b="6735"/>
          <a:stretch>
            <a:fillRect/>
          </a:stretch>
        </p:blipFill>
        <p:spPr>
          <a:xfrm>
            <a:off x="7756379" y="738797"/>
            <a:ext cx="2971800" cy="2876550"/>
          </a:xfrm>
          <a:prstGeom prst="rect">
            <a:avLst/>
          </a:prstGeom>
          <a:ln w="12700">
            <a:miter lim="400000"/>
          </a:ln>
        </p:spPr>
      </p:pic>
      <p:pic>
        <p:nvPicPr>
          <p:cNvPr id="463" name="image.png" descr="image.png"/>
          <p:cNvPicPr>
            <a:picLocks/>
          </p:cNvPicPr>
          <p:nvPr/>
        </p:nvPicPr>
        <p:blipFill>
          <a:blip r:embed="rId3"/>
          <a:srcRect l="53186" r="1016" b="3627"/>
          <a:stretch>
            <a:fillRect/>
          </a:stretch>
        </p:blipFill>
        <p:spPr>
          <a:xfrm>
            <a:off x="7756378" y="728481"/>
            <a:ext cx="2971801" cy="2971800"/>
          </a:xfrm>
          <a:prstGeom prst="rect">
            <a:avLst/>
          </a:prstGeom>
          <a:ln w="12700">
            <a:miter lim="400000"/>
          </a:ln>
        </p:spPr>
      </p:pic>
    </p:spTree>
    <p:extLst>
      <p:ext uri="{BB962C8B-B14F-4D97-AF65-F5344CB8AC3E}">
        <p14:creationId xmlns:p14="http://schemas.microsoft.com/office/powerpoint/2010/main" val="3309371448"/>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Biometrics System Concepts (Course HJ59, K.U.Leuven) – D. Vandermeulen – Fingerprint Recognition"/>
          <p:cNvSpPr txBox="1"/>
          <p:nvPr/>
        </p:nvSpPr>
        <p:spPr>
          <a:xfrm>
            <a:off x="3710223" y="6521678"/>
            <a:ext cx="5591274"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BFBFBF"/>
              </a:buClr>
              <a:buFont typeface="Comic Sans MS"/>
              <a:defRPr sz="900">
                <a:solidFill>
                  <a:srgbClr val="BFBFBF"/>
                </a:solidFill>
                <a:uFill>
                  <a:solidFill>
                    <a:srgbClr val="BFBFBF"/>
                  </a:solidFill>
                </a:uFill>
                <a:latin typeface="Comic Sans MS"/>
                <a:ea typeface="Comic Sans MS"/>
                <a:cs typeface="Comic Sans MS"/>
                <a:sym typeface="Comic Sans MS"/>
              </a:defRPr>
            </a:lvl1pPr>
          </a:lstStyle>
          <a:p>
            <a:r>
              <a:t>Biometrics System Concepts (Course HJ59, K.U.Leuven) – D. Vandermeulen – Fingerprint Recognition  </a:t>
            </a:r>
          </a:p>
        </p:txBody>
      </p:sp>
      <p:pic>
        <p:nvPicPr>
          <p:cNvPr id="466" name="image.png" descr="image.png"/>
          <p:cNvPicPr>
            <a:picLocks/>
          </p:cNvPicPr>
          <p:nvPr/>
        </p:nvPicPr>
        <p:blipFill>
          <a:blip r:embed="rId2"/>
          <a:stretch>
            <a:fillRect/>
          </a:stretch>
        </p:blipFill>
        <p:spPr>
          <a:xfrm>
            <a:off x="2538202" y="5362678"/>
            <a:ext cx="7315200" cy="1514643"/>
          </a:xfrm>
          <a:prstGeom prst="rect">
            <a:avLst/>
          </a:prstGeom>
          <a:ln w="12700">
            <a:miter lim="400000"/>
          </a:ln>
        </p:spPr>
      </p:pic>
      <p:pic>
        <p:nvPicPr>
          <p:cNvPr id="467" name="image.png" descr="image.png"/>
          <p:cNvPicPr>
            <a:picLocks/>
          </p:cNvPicPr>
          <p:nvPr/>
        </p:nvPicPr>
        <p:blipFill>
          <a:blip r:embed="rId3"/>
          <a:stretch>
            <a:fillRect/>
          </a:stretch>
        </p:blipFill>
        <p:spPr>
          <a:xfrm>
            <a:off x="3048000" y="228600"/>
            <a:ext cx="5848350" cy="5276850"/>
          </a:xfrm>
          <a:prstGeom prst="rect">
            <a:avLst/>
          </a:prstGeom>
          <a:ln w="12700">
            <a:miter lim="400000"/>
          </a:ln>
        </p:spPr>
      </p:pic>
      <p:sp>
        <p:nvSpPr>
          <p:cNvPr id="2" name="Title 1">
            <a:extLst>
              <a:ext uri="{FF2B5EF4-FFF2-40B4-BE49-F238E27FC236}">
                <a16:creationId xmlns:a16="http://schemas.microsoft.com/office/drawing/2014/main" id="{E64E1674-8952-A14A-9E42-3DAE8F766C41}"/>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D5701D6A-33C3-CB42-BBAC-279D12E398B5}"/>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8789797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1F63D-F393-A04A-8B17-1832DAE162E9}"/>
              </a:ext>
            </a:extLst>
          </p:cNvPr>
          <p:cNvSpPr>
            <a:spLocks noGrp="1"/>
          </p:cNvSpPr>
          <p:nvPr>
            <p:ph type="title"/>
          </p:nvPr>
        </p:nvSpPr>
        <p:spPr/>
        <p:txBody>
          <a:bodyPr/>
          <a:lstStyle/>
          <a:p>
            <a:r>
              <a:rPr lang="en-BE" dirty="0"/>
              <a:t>FP feature extraction</a:t>
            </a:r>
          </a:p>
        </p:txBody>
      </p:sp>
      <p:sp>
        <p:nvSpPr>
          <p:cNvPr id="3" name="Text Placeholder 2">
            <a:extLst>
              <a:ext uri="{FF2B5EF4-FFF2-40B4-BE49-F238E27FC236}">
                <a16:creationId xmlns:a16="http://schemas.microsoft.com/office/drawing/2014/main" id="{B892D7CC-029E-594B-8F0A-2EAB97A7F6E0}"/>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C7B62ADD-AE03-FF44-92AA-251994CD05AD}"/>
              </a:ext>
            </a:extLst>
          </p:cNvPr>
          <p:cNvSpPr>
            <a:spLocks noGrp="1"/>
          </p:cNvSpPr>
          <p:nvPr>
            <p:ph type="ftr" sz="quarter" idx="11"/>
          </p:nvPr>
        </p:nvSpPr>
        <p:spPr/>
        <p:txBody>
          <a:bodyPr/>
          <a:lstStyle/>
          <a:p>
            <a:r>
              <a:rPr lang="en-US"/>
              <a:t>Faculty of Engineering Sciences, ESAT-PSI</a:t>
            </a:r>
            <a:endParaRPr lang="nl-NL"/>
          </a:p>
        </p:txBody>
      </p:sp>
      <p:sp>
        <p:nvSpPr>
          <p:cNvPr id="5" name="Slide Number Placeholder 4">
            <a:extLst>
              <a:ext uri="{FF2B5EF4-FFF2-40B4-BE49-F238E27FC236}">
                <a16:creationId xmlns:a16="http://schemas.microsoft.com/office/drawing/2014/main" id="{DD4222B9-9F9A-2A40-8FE6-06E96329D75D}"/>
              </a:ext>
            </a:extLst>
          </p:cNvPr>
          <p:cNvSpPr>
            <a:spLocks noGrp="1"/>
          </p:cNvSpPr>
          <p:nvPr>
            <p:ph type="sldNum" sz="quarter" idx="12"/>
          </p:nvPr>
        </p:nvSpPr>
        <p:spPr/>
        <p:txBody>
          <a:bodyPr/>
          <a:lstStyle/>
          <a:p>
            <a:fld id="{0A297500-7527-634B-90F4-69D0994C32B4}" type="slidenum">
              <a:rPr lang="nl-NL" smtClean="0"/>
              <a:t>79</a:t>
            </a:fld>
            <a:endParaRPr lang="nl-NL"/>
          </a:p>
        </p:txBody>
      </p:sp>
      <p:sp>
        <p:nvSpPr>
          <p:cNvPr id="6" name="Picture Placeholder 5">
            <a:extLst>
              <a:ext uri="{FF2B5EF4-FFF2-40B4-BE49-F238E27FC236}">
                <a16:creationId xmlns:a16="http://schemas.microsoft.com/office/drawing/2014/main" id="{E5BEF71C-015C-634E-ACE9-F58CB92046DF}"/>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4196C038-2EA5-0144-8B26-C4A6C200BC9F}"/>
              </a:ext>
            </a:extLst>
          </p:cNvPr>
          <p:cNvSpPr>
            <a:spLocks noGrp="1"/>
          </p:cNvSpPr>
          <p:nvPr>
            <p:ph type="pic" sz="quarter" idx="14"/>
          </p:nvPr>
        </p:nvSpPr>
        <p:spPr/>
      </p:sp>
      <p:pic>
        <p:nvPicPr>
          <p:cNvPr id="8" name="Image" descr="Image">
            <a:extLst>
              <a:ext uri="{FF2B5EF4-FFF2-40B4-BE49-F238E27FC236}">
                <a16:creationId xmlns:a16="http://schemas.microsoft.com/office/drawing/2014/main" id="{F477A6AC-42F3-2F47-8B29-A017C378CE41}"/>
              </a:ext>
            </a:extLst>
          </p:cNvPr>
          <p:cNvPicPr>
            <a:picLocks noChangeAspect="1"/>
          </p:cNvPicPr>
          <p:nvPr/>
        </p:nvPicPr>
        <p:blipFill rotWithShape="1">
          <a:blip r:embed="rId2"/>
          <a:srcRect r="50325" b="35317"/>
          <a:stretch/>
        </p:blipFill>
        <p:spPr>
          <a:xfrm>
            <a:off x="7198776" y="214666"/>
            <a:ext cx="4368673" cy="2887476"/>
          </a:xfrm>
          <a:prstGeom prst="rect">
            <a:avLst/>
          </a:prstGeom>
          <a:ln w="12700">
            <a:miter lim="400000"/>
          </a:ln>
        </p:spPr>
      </p:pic>
      <p:pic>
        <p:nvPicPr>
          <p:cNvPr id="9" name="Image" descr="Image">
            <a:extLst>
              <a:ext uri="{FF2B5EF4-FFF2-40B4-BE49-F238E27FC236}">
                <a16:creationId xmlns:a16="http://schemas.microsoft.com/office/drawing/2014/main" id="{8FD562D1-6F2A-5449-862D-D946937110FA}"/>
              </a:ext>
            </a:extLst>
          </p:cNvPr>
          <p:cNvPicPr>
            <a:picLocks noChangeAspect="1"/>
          </p:cNvPicPr>
          <p:nvPr/>
        </p:nvPicPr>
        <p:blipFill rotWithShape="1">
          <a:blip r:embed="rId2"/>
          <a:srcRect l="49675" b="35317"/>
          <a:stretch/>
        </p:blipFill>
        <p:spPr>
          <a:xfrm>
            <a:off x="7320264" y="3029781"/>
            <a:ext cx="4425819" cy="2887476"/>
          </a:xfrm>
          <a:prstGeom prst="rect">
            <a:avLst/>
          </a:prstGeom>
          <a:ln w="12700">
            <a:miter lim="400000"/>
          </a:ln>
        </p:spPr>
      </p:pic>
    </p:spTree>
    <p:extLst>
      <p:ext uri="{BB962C8B-B14F-4D97-AF65-F5344CB8AC3E}">
        <p14:creationId xmlns:p14="http://schemas.microsoft.com/office/powerpoint/2010/main" val="3782710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4786B8-7508-B342-9E07-A36EB09B686D}"/>
              </a:ext>
            </a:extLst>
          </p:cNvPr>
          <p:cNvSpPr>
            <a:spLocks noGrp="1"/>
          </p:cNvSpPr>
          <p:nvPr>
            <p:ph type="title"/>
          </p:nvPr>
        </p:nvSpPr>
        <p:spPr/>
        <p:txBody>
          <a:bodyPr/>
          <a:lstStyle/>
          <a:p>
            <a:r>
              <a:rPr lang="en-BE" dirty="0"/>
              <a:t>Fingerprint Recognition System</a:t>
            </a:r>
          </a:p>
        </p:txBody>
      </p:sp>
      <p:sp>
        <p:nvSpPr>
          <p:cNvPr id="7" name="Text Placeholder 6">
            <a:extLst>
              <a:ext uri="{FF2B5EF4-FFF2-40B4-BE49-F238E27FC236}">
                <a16:creationId xmlns:a16="http://schemas.microsoft.com/office/drawing/2014/main" id="{0B70FF13-8DBC-2C48-893F-93D24C4F8672}"/>
              </a:ext>
            </a:extLst>
          </p:cNvPr>
          <p:cNvSpPr>
            <a:spLocks noGrp="1"/>
          </p:cNvSpPr>
          <p:nvPr>
            <p:ph type="body" idx="1"/>
          </p:nvPr>
        </p:nvSpPr>
        <p:spPr/>
        <p:txBody>
          <a:bodyPr/>
          <a:lstStyle/>
          <a:p>
            <a:endParaRPr lang="en-BE"/>
          </a:p>
        </p:txBody>
      </p:sp>
      <p:sp>
        <p:nvSpPr>
          <p:cNvPr id="3" name="Footer Placeholder 2">
            <a:extLst>
              <a:ext uri="{FF2B5EF4-FFF2-40B4-BE49-F238E27FC236}">
                <a16:creationId xmlns:a16="http://schemas.microsoft.com/office/drawing/2014/main" id="{9D336994-8FD5-DA43-BA21-7BA34F8DD3B9}"/>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42374E9F-E37B-7F44-91B0-67C8354A7300}"/>
              </a:ext>
            </a:extLst>
          </p:cNvPr>
          <p:cNvSpPr>
            <a:spLocks noGrp="1"/>
          </p:cNvSpPr>
          <p:nvPr>
            <p:ph type="sldNum" sz="quarter" idx="12"/>
          </p:nvPr>
        </p:nvSpPr>
        <p:spPr/>
        <p:txBody>
          <a:bodyPr/>
          <a:lstStyle/>
          <a:p>
            <a:fld id="{0A297500-7527-634B-90F4-69D0994C32B4}" type="slidenum">
              <a:rPr lang="nl-NL" smtClean="0"/>
              <a:t>8</a:t>
            </a:fld>
            <a:endParaRPr lang="nl-NL"/>
          </a:p>
        </p:txBody>
      </p:sp>
      <p:sp>
        <p:nvSpPr>
          <p:cNvPr id="8" name="Picture Placeholder 7">
            <a:extLst>
              <a:ext uri="{FF2B5EF4-FFF2-40B4-BE49-F238E27FC236}">
                <a16:creationId xmlns:a16="http://schemas.microsoft.com/office/drawing/2014/main" id="{FEB712F2-D779-D841-B23C-7A1B9B19DAEF}"/>
              </a:ext>
            </a:extLst>
          </p:cNvPr>
          <p:cNvSpPr>
            <a:spLocks noGrp="1"/>
          </p:cNvSpPr>
          <p:nvPr>
            <p:ph type="pic" sz="quarter" idx="13"/>
          </p:nvPr>
        </p:nvSpPr>
        <p:spPr/>
      </p:sp>
      <p:sp>
        <p:nvSpPr>
          <p:cNvPr id="9" name="Picture Placeholder 8">
            <a:extLst>
              <a:ext uri="{FF2B5EF4-FFF2-40B4-BE49-F238E27FC236}">
                <a16:creationId xmlns:a16="http://schemas.microsoft.com/office/drawing/2014/main" id="{7B45A183-839F-3C4D-9C7A-BB45650EF6E6}"/>
              </a:ext>
            </a:extLst>
          </p:cNvPr>
          <p:cNvSpPr>
            <a:spLocks noGrp="1"/>
          </p:cNvSpPr>
          <p:nvPr>
            <p:ph type="pic" sz="quarter" idx="14"/>
          </p:nvPr>
        </p:nvSpPr>
        <p:spPr/>
      </p:sp>
      <p:sp>
        <p:nvSpPr>
          <p:cNvPr id="10" name="object 12">
            <a:extLst>
              <a:ext uri="{FF2B5EF4-FFF2-40B4-BE49-F238E27FC236}">
                <a16:creationId xmlns:a16="http://schemas.microsoft.com/office/drawing/2014/main" id="{E77C637C-5F6F-604C-994D-FDE41903E037}"/>
              </a:ext>
            </a:extLst>
          </p:cNvPr>
          <p:cNvSpPr/>
          <p:nvPr/>
        </p:nvSpPr>
        <p:spPr>
          <a:xfrm>
            <a:off x="7903634" y="1470695"/>
            <a:ext cx="2798064" cy="367741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63508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589F-DB4D-E647-98AA-BC081E43ACCF}"/>
              </a:ext>
            </a:extLst>
          </p:cNvPr>
          <p:cNvSpPr>
            <a:spLocks noGrp="1"/>
          </p:cNvSpPr>
          <p:nvPr>
            <p:ph type="title"/>
          </p:nvPr>
        </p:nvSpPr>
        <p:spPr>
          <a:xfrm>
            <a:off x="575999" y="1800000"/>
            <a:ext cx="6672526" cy="2386800"/>
          </a:xfrm>
        </p:spPr>
        <p:txBody>
          <a:bodyPr/>
          <a:lstStyle/>
          <a:p>
            <a:r>
              <a:rPr lang="en-BE" dirty="0"/>
              <a:t>Representation L1</a:t>
            </a:r>
            <a:br>
              <a:rPr lang="en-BE" dirty="0"/>
            </a:br>
            <a:r>
              <a:rPr lang="en-BE" dirty="0"/>
              <a:t>Ridge (frequency, orientation) extraction</a:t>
            </a:r>
          </a:p>
        </p:txBody>
      </p:sp>
      <p:sp>
        <p:nvSpPr>
          <p:cNvPr id="3" name="Text Placeholder 2">
            <a:extLst>
              <a:ext uri="{FF2B5EF4-FFF2-40B4-BE49-F238E27FC236}">
                <a16:creationId xmlns:a16="http://schemas.microsoft.com/office/drawing/2014/main" id="{69AA8E97-34EC-B04F-BACA-810F291776C3}"/>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72764433-FBE4-C14E-87F3-09E823D31C35}"/>
              </a:ext>
            </a:extLst>
          </p:cNvPr>
          <p:cNvSpPr>
            <a:spLocks noGrp="1"/>
          </p:cNvSpPr>
          <p:nvPr>
            <p:ph type="ftr" sz="quarter" idx="11"/>
          </p:nvPr>
        </p:nvSpPr>
        <p:spPr/>
        <p:txBody>
          <a:bodyPr/>
          <a:lstStyle/>
          <a:p>
            <a:r>
              <a:rPr lang="en-US"/>
              <a:t>Faculty of Engineering Sciences, ESAT-PSI</a:t>
            </a:r>
            <a:endParaRPr lang="nl-NL"/>
          </a:p>
        </p:txBody>
      </p:sp>
      <p:sp>
        <p:nvSpPr>
          <p:cNvPr id="5" name="Slide Number Placeholder 4">
            <a:extLst>
              <a:ext uri="{FF2B5EF4-FFF2-40B4-BE49-F238E27FC236}">
                <a16:creationId xmlns:a16="http://schemas.microsoft.com/office/drawing/2014/main" id="{C6C14D25-6780-9F4C-A66C-7F86C08BC709}"/>
              </a:ext>
            </a:extLst>
          </p:cNvPr>
          <p:cNvSpPr>
            <a:spLocks noGrp="1"/>
          </p:cNvSpPr>
          <p:nvPr>
            <p:ph type="sldNum" sz="quarter" idx="12"/>
          </p:nvPr>
        </p:nvSpPr>
        <p:spPr/>
        <p:txBody>
          <a:bodyPr/>
          <a:lstStyle/>
          <a:p>
            <a:fld id="{0A297500-7527-634B-90F4-69D0994C32B4}" type="slidenum">
              <a:rPr lang="nl-NL" smtClean="0"/>
              <a:t>80</a:t>
            </a:fld>
            <a:endParaRPr lang="nl-NL"/>
          </a:p>
        </p:txBody>
      </p:sp>
      <p:sp>
        <p:nvSpPr>
          <p:cNvPr id="6" name="Picture Placeholder 5">
            <a:extLst>
              <a:ext uri="{FF2B5EF4-FFF2-40B4-BE49-F238E27FC236}">
                <a16:creationId xmlns:a16="http://schemas.microsoft.com/office/drawing/2014/main" id="{016A71E6-B0E6-9A47-BB95-E0FBEEF149DE}"/>
              </a:ext>
            </a:extLst>
          </p:cNvPr>
          <p:cNvSpPr>
            <a:spLocks noGrp="1"/>
          </p:cNvSpPr>
          <p:nvPr>
            <p:ph type="pic" sz="quarter" idx="13"/>
          </p:nvPr>
        </p:nvSpPr>
        <p:spPr/>
      </p:sp>
      <p:pic>
        <p:nvPicPr>
          <p:cNvPr id="8" name="image.png" descr="image.png">
            <a:extLst>
              <a:ext uri="{FF2B5EF4-FFF2-40B4-BE49-F238E27FC236}">
                <a16:creationId xmlns:a16="http://schemas.microsoft.com/office/drawing/2014/main" id="{D8AEA89B-B45F-FF42-8718-1380A0A3C582}"/>
              </a:ext>
            </a:extLst>
          </p:cNvPr>
          <p:cNvPicPr>
            <a:picLocks/>
          </p:cNvPicPr>
          <p:nvPr/>
        </p:nvPicPr>
        <p:blipFill rotWithShape="1">
          <a:blip r:embed="rId2"/>
          <a:srcRect r="49087"/>
          <a:stretch/>
        </p:blipFill>
        <p:spPr>
          <a:xfrm>
            <a:off x="8138439" y="1247187"/>
            <a:ext cx="2365024" cy="1990406"/>
          </a:xfrm>
          <a:prstGeom prst="rect">
            <a:avLst/>
          </a:prstGeom>
          <a:ln w="12700">
            <a:miter lim="400000"/>
          </a:ln>
        </p:spPr>
      </p:pic>
      <p:pic>
        <p:nvPicPr>
          <p:cNvPr id="9" name="image.png" descr="image.png">
            <a:extLst>
              <a:ext uri="{FF2B5EF4-FFF2-40B4-BE49-F238E27FC236}">
                <a16:creationId xmlns:a16="http://schemas.microsoft.com/office/drawing/2014/main" id="{D08F0D9E-3230-0A4B-8CDB-0A8232EE2BEA}"/>
              </a:ext>
            </a:extLst>
          </p:cNvPr>
          <p:cNvPicPr>
            <a:picLocks/>
          </p:cNvPicPr>
          <p:nvPr/>
        </p:nvPicPr>
        <p:blipFill rotWithShape="1">
          <a:blip r:embed="rId2"/>
          <a:srcRect l="49087"/>
          <a:stretch/>
        </p:blipFill>
        <p:spPr>
          <a:xfrm>
            <a:off x="8007450" y="3586793"/>
            <a:ext cx="2365024" cy="1990406"/>
          </a:xfrm>
          <a:prstGeom prst="rect">
            <a:avLst/>
          </a:prstGeom>
          <a:ln w="12700">
            <a:miter lim="400000"/>
          </a:ln>
        </p:spPr>
      </p:pic>
    </p:spTree>
    <p:extLst>
      <p:ext uri="{BB962C8B-B14F-4D97-AF65-F5344CB8AC3E}">
        <p14:creationId xmlns:p14="http://schemas.microsoft.com/office/powerpoint/2010/main" val="2253020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614C05-3749-C74A-AE22-9DBFCD3EF479}"/>
              </a:ext>
            </a:extLst>
          </p:cNvPr>
          <p:cNvSpPr>
            <a:spLocks noGrp="1"/>
          </p:cNvSpPr>
          <p:nvPr>
            <p:ph idx="1"/>
          </p:nvPr>
        </p:nvSpPr>
        <p:spPr/>
        <p:txBody>
          <a:bodyPr>
            <a:normAutofit/>
          </a:bodyPr>
          <a:lstStyle/>
          <a:p>
            <a:pPr marL="293914" indent="-293914">
              <a:buSzPct val="125000"/>
            </a:pPr>
            <a:r>
              <a:rPr lang="en-GB" sz="2000" dirty="0"/>
              <a:t>Divide the input fingerprint image into non-overlapping blocks of size </a:t>
            </a:r>
            <a:r>
              <a:rPr lang="en-GB" sz="2000" dirty="0" err="1"/>
              <a:t>WxW</a:t>
            </a:r>
            <a:r>
              <a:rPr lang="en-GB" sz="2000" dirty="0"/>
              <a:t> (e.g. 16x16)</a:t>
            </a:r>
          </a:p>
          <a:p>
            <a:pPr marL="293914" indent="-293914">
              <a:buSzPct val="125000"/>
            </a:pPr>
            <a:r>
              <a:rPr lang="en-GB" sz="2000" dirty="0"/>
              <a:t>Compute the gradients </a:t>
            </a:r>
            <a:r>
              <a:rPr lang="en-GB" sz="2000" dirty="0" err="1"/>
              <a:t>G</a:t>
            </a:r>
            <a:r>
              <a:rPr lang="en-GB" sz="2000" baseline="-25000" dirty="0" err="1"/>
              <a:t>x</a:t>
            </a:r>
            <a:r>
              <a:rPr lang="en-GB" sz="2000" dirty="0"/>
              <a:t> and </a:t>
            </a:r>
            <a:r>
              <a:rPr lang="en-GB" sz="2000" dirty="0" err="1"/>
              <a:t>G</a:t>
            </a:r>
            <a:r>
              <a:rPr lang="en-GB" sz="2000" baseline="-25000" dirty="0" err="1"/>
              <a:t>y</a:t>
            </a:r>
            <a:r>
              <a:rPr lang="en-GB" sz="2000" dirty="0"/>
              <a:t> at each pixel in each block</a:t>
            </a:r>
          </a:p>
          <a:p>
            <a:pPr marL="293914" indent="-293914">
              <a:buSzPct val="125000"/>
            </a:pPr>
            <a:r>
              <a:rPr lang="en-GB" sz="2000" dirty="0"/>
              <a:t>Estimate the (optimal in the least squares sense) local orientation at each pixel [</a:t>
            </a:r>
            <a:r>
              <a:rPr lang="en-GB" sz="2000" dirty="0" err="1"/>
              <a:t>i,j</a:t>
            </a:r>
            <a:r>
              <a:rPr lang="en-GB" sz="2000" dirty="0"/>
              <a:t>] using the following equations:</a:t>
            </a:r>
          </a:p>
          <a:p>
            <a:endParaRPr lang="en-BE" sz="2000" dirty="0"/>
          </a:p>
        </p:txBody>
      </p:sp>
      <p:sp>
        <p:nvSpPr>
          <p:cNvPr id="523" name="Orientation Field Estimation"/>
          <p:cNvSpPr txBox="1">
            <a:spLocks noGrp="1"/>
          </p:cNvSpPr>
          <p:nvPr>
            <p:ph type="title"/>
          </p:nvPr>
        </p:nvSpPr>
        <p:spPr>
          <a:prstGeom prst="rect">
            <a:avLst/>
          </a:prstGeom>
        </p:spPr>
        <p:txBody>
          <a:bodyPr/>
          <a:lstStyle/>
          <a:p>
            <a:r>
              <a:t>Orientation Field Estimation</a:t>
            </a:r>
          </a:p>
        </p:txBody>
      </p:sp>
      <p:pic>
        <p:nvPicPr>
          <p:cNvPr id="524" name="image.png" descr="image.png"/>
          <p:cNvPicPr>
            <a:picLocks/>
          </p:cNvPicPr>
          <p:nvPr/>
        </p:nvPicPr>
        <p:blipFill>
          <a:blip r:embed="rId2"/>
          <a:stretch>
            <a:fillRect/>
          </a:stretch>
        </p:blipFill>
        <p:spPr>
          <a:xfrm>
            <a:off x="783578" y="3622535"/>
            <a:ext cx="4338680" cy="2300836"/>
          </a:xfrm>
          <a:prstGeom prst="rect">
            <a:avLst/>
          </a:prstGeom>
          <a:ln>
            <a:solidFill>
              <a:srgbClr val="000000"/>
            </a:solidFill>
            <a:miter lim="400000"/>
          </a:ln>
          <a:effectLst>
            <a:outerShdw blurRad="63500" dist="101600" dir="2700000" rotWithShape="0">
              <a:srgbClr val="929292">
                <a:alpha val="74996"/>
              </a:srgbClr>
            </a:outerShdw>
          </a:effectLst>
        </p:spPr>
      </p:pic>
      <p:pic>
        <p:nvPicPr>
          <p:cNvPr id="526" name="image.png" descr="image.png"/>
          <p:cNvPicPr>
            <a:picLocks/>
          </p:cNvPicPr>
          <p:nvPr/>
        </p:nvPicPr>
        <p:blipFill>
          <a:blip r:embed="rId3"/>
          <a:stretch>
            <a:fillRect/>
          </a:stretch>
        </p:blipFill>
        <p:spPr>
          <a:xfrm>
            <a:off x="5659116" y="3108415"/>
            <a:ext cx="5324475" cy="3067050"/>
          </a:xfrm>
          <a:prstGeom prst="rect">
            <a:avLst/>
          </a:prstGeom>
          <a:ln w="12700">
            <a:miter lim="400000"/>
          </a:ln>
        </p:spPr>
      </p:pic>
    </p:spTree>
    <p:extLst>
      <p:ext uri="{BB962C8B-B14F-4D97-AF65-F5344CB8AC3E}">
        <p14:creationId xmlns:p14="http://schemas.microsoft.com/office/powerpoint/2010/main" val="3197230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Biometrics System Concepts (Course HJ59, K.U.Leuven) – D. Vandermeulen – Fingerprint Recognition"/>
          <p:cNvSpPr txBox="1"/>
          <p:nvPr/>
        </p:nvSpPr>
        <p:spPr>
          <a:xfrm>
            <a:off x="3710223" y="6521678"/>
            <a:ext cx="5591274"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BFBFBF"/>
              </a:buClr>
              <a:buFont typeface="Comic Sans MS"/>
              <a:defRPr sz="900">
                <a:solidFill>
                  <a:srgbClr val="BFBFBF"/>
                </a:solidFill>
                <a:uFill>
                  <a:solidFill>
                    <a:srgbClr val="BFBFBF"/>
                  </a:solidFill>
                </a:uFill>
                <a:latin typeface="Comic Sans MS"/>
                <a:ea typeface="Comic Sans MS"/>
                <a:cs typeface="Comic Sans MS"/>
                <a:sym typeface="Comic Sans MS"/>
              </a:defRPr>
            </a:lvl1pPr>
          </a:lstStyle>
          <a:p>
            <a:r>
              <a:t>Biometrics System Concepts (Course HJ59, K.U.Leuven) – D. Vandermeulen – Fingerprint Recognition  </a:t>
            </a:r>
          </a:p>
        </p:txBody>
      </p:sp>
      <p:sp>
        <p:nvSpPr>
          <p:cNvPr id="530" name="Hierarchical re-estimation based on consistency level  of the orientation field in the local neighborhood of a block with the following formula:…"/>
          <p:cNvSpPr txBox="1">
            <a:spLocks noGrp="1"/>
          </p:cNvSpPr>
          <p:nvPr>
            <p:ph idx="1"/>
          </p:nvPr>
        </p:nvSpPr>
        <p:spPr>
          <a:prstGeom prst="rect">
            <a:avLst/>
          </a:prstGeom>
        </p:spPr>
        <p:txBody>
          <a:bodyPr/>
          <a:lstStyle/>
          <a:p>
            <a:pPr marL="384175" indent="-342900">
              <a:buClr>
                <a:srgbClr val="000000"/>
              </a:buClr>
              <a:buNone/>
            </a:pPr>
            <a:r>
              <a:rPr sz="2000" dirty="0">
                <a:solidFill>
                  <a:srgbClr val="FF2600"/>
                </a:solidFill>
                <a:uFill>
                  <a:solidFill>
                    <a:srgbClr val="FF2600"/>
                  </a:solidFill>
                </a:uFill>
                <a:latin typeface="+mn-lt"/>
              </a:rPr>
              <a:t>Hierarchical re-estimation</a:t>
            </a:r>
            <a:r>
              <a:rPr sz="2000" dirty="0">
                <a:latin typeface="+mn-lt"/>
              </a:rPr>
              <a:t> based on </a:t>
            </a:r>
            <a:r>
              <a:rPr sz="2000" dirty="0">
                <a:latin typeface="+mn-lt"/>
                <a:ea typeface="Comic Sans MS"/>
                <a:cs typeface="Comic Sans MS"/>
                <a:sym typeface="Comic Sans MS"/>
              </a:rPr>
              <a:t>consistency level</a:t>
            </a:r>
            <a:r>
              <a:rPr sz="2000" dirty="0">
                <a:latin typeface="+mn-lt"/>
              </a:rPr>
              <a:t>  </a:t>
            </a:r>
            <a:r>
              <a:rPr sz="2000" dirty="0">
                <a:latin typeface="+mn-lt"/>
                <a:ea typeface="Comic Sans MS"/>
                <a:cs typeface="Comic Sans MS"/>
                <a:sym typeface="Comic Sans MS"/>
              </a:rPr>
              <a:t>of the orientation field in the local neighborhood of a block </a:t>
            </a:r>
            <a:r>
              <a:rPr sz="2000" dirty="0">
                <a:latin typeface="+mn-lt"/>
              </a:rPr>
              <a:t>with the following formula:</a:t>
            </a:r>
          </a:p>
          <a:p>
            <a:pPr marL="384175" indent="-342900">
              <a:buClr>
                <a:srgbClr val="000000"/>
              </a:buClr>
              <a:buNone/>
            </a:pPr>
            <a:endParaRPr sz="2000" dirty="0">
              <a:latin typeface="+mn-lt"/>
            </a:endParaRPr>
          </a:p>
          <a:p>
            <a:pPr marL="384175" indent="-342900">
              <a:buClr>
                <a:srgbClr val="000000"/>
              </a:buClr>
              <a:buNone/>
            </a:pPr>
            <a:endParaRPr sz="2000" dirty="0">
              <a:latin typeface="+mn-lt"/>
            </a:endParaRPr>
          </a:p>
          <a:p>
            <a:pPr marL="384175" indent="-342900">
              <a:buClr>
                <a:srgbClr val="000000"/>
              </a:buClr>
              <a:buNone/>
            </a:pPr>
            <a:endParaRPr sz="2000" dirty="0">
              <a:latin typeface="+mn-lt"/>
            </a:endParaRPr>
          </a:p>
          <a:p>
            <a:pPr marL="384175" indent="-342900" algn="just">
              <a:buClr>
                <a:srgbClr val="000000"/>
              </a:buClr>
              <a:buNone/>
            </a:pPr>
            <a:endParaRPr sz="2000" dirty="0">
              <a:latin typeface="+mn-lt"/>
            </a:endParaRPr>
          </a:p>
          <a:p>
            <a:pPr marL="384175" indent="-342900" algn="just">
              <a:buClr>
                <a:srgbClr val="000000"/>
              </a:buClr>
              <a:buNone/>
            </a:pPr>
            <a:endParaRPr sz="2000" dirty="0">
              <a:latin typeface="+mn-lt"/>
            </a:endParaRPr>
          </a:p>
          <a:p>
            <a:pPr marL="384175" indent="-342900" algn="just">
              <a:buClr>
                <a:srgbClr val="000000"/>
              </a:buClr>
              <a:buNone/>
            </a:pPr>
            <a:r>
              <a:rPr sz="2000" i="1" dirty="0">
                <a:latin typeface="+mn-lt"/>
                <a:ea typeface="Comic Sans MS"/>
                <a:cs typeface="Comic Sans MS"/>
                <a:sym typeface="Comic Sans MS"/>
              </a:rPr>
              <a:t>D</a:t>
            </a:r>
            <a:r>
              <a:rPr sz="2000" dirty="0">
                <a:latin typeface="+mn-lt"/>
              </a:rPr>
              <a:t> represents the local neighborhood (e.g. 5x5) around the block (</a:t>
            </a:r>
            <a:r>
              <a:rPr lang="en-US" sz="2000" dirty="0" err="1">
                <a:latin typeface="+mn-lt"/>
                <a:sym typeface="Comic Sans MS"/>
              </a:rPr>
              <a:t>i</a:t>
            </a:r>
            <a:r>
              <a:rPr lang="en-US" sz="2000" dirty="0">
                <a:latin typeface="+mn-lt"/>
                <a:sym typeface="Comic Sans MS"/>
              </a:rPr>
              <a:t>, j</a:t>
            </a:r>
            <a:r>
              <a:rPr sz="2000" dirty="0">
                <a:latin typeface="+mn-lt"/>
              </a:rPr>
              <a:t>); </a:t>
            </a:r>
            <a:r>
              <a:rPr sz="2000" dirty="0">
                <a:latin typeface="+mn-lt"/>
                <a:ea typeface="Comic Sans MS"/>
                <a:cs typeface="Comic Sans MS"/>
                <a:sym typeface="Comic Sans MS"/>
              </a:rPr>
              <a:t>N</a:t>
            </a:r>
            <a:r>
              <a:rPr sz="2000" dirty="0">
                <a:latin typeface="+mn-lt"/>
              </a:rPr>
              <a:t> is the number of blocks within </a:t>
            </a:r>
            <a:r>
              <a:rPr sz="2000" dirty="0">
                <a:latin typeface="+mn-lt"/>
                <a:ea typeface="Comic Sans MS"/>
                <a:cs typeface="Comic Sans MS"/>
                <a:sym typeface="Comic Sans MS"/>
              </a:rPr>
              <a:t>D</a:t>
            </a:r>
            <a:r>
              <a:rPr sz="2000" dirty="0">
                <a:latin typeface="+mn-lt"/>
              </a:rPr>
              <a:t>; </a:t>
            </a:r>
            <a:r>
              <a:rPr sz="2000" dirty="0">
                <a:latin typeface="+mn-lt"/>
                <a:ea typeface="Symbol"/>
                <a:cs typeface="Symbol"/>
                <a:sym typeface="Symbol"/>
              </a:rPr>
              <a:t>q</a:t>
            </a:r>
            <a:r>
              <a:rPr sz="2000" dirty="0">
                <a:latin typeface="+mn-lt"/>
                <a:ea typeface="Comic Sans MS"/>
                <a:cs typeface="Comic Sans MS"/>
                <a:sym typeface="Comic Sans MS"/>
              </a:rPr>
              <a:t>(</a:t>
            </a:r>
            <a:r>
              <a:rPr lang="en-US" sz="2000" dirty="0" err="1">
                <a:latin typeface="+mn-lt"/>
                <a:ea typeface="Comic Sans MS"/>
                <a:cs typeface="Comic Sans MS"/>
                <a:sym typeface="Comic Sans MS"/>
              </a:rPr>
              <a:t>i</a:t>
            </a:r>
            <a:r>
              <a:rPr sz="2000" dirty="0">
                <a:latin typeface="+mn-lt"/>
                <a:ea typeface="Comic Sans MS"/>
                <a:cs typeface="Comic Sans MS"/>
                <a:sym typeface="Comic Sans MS"/>
              </a:rPr>
              <a:t>’,</a:t>
            </a:r>
            <a:r>
              <a:rPr lang="en-US" sz="2000" dirty="0">
                <a:latin typeface="+mn-lt"/>
                <a:ea typeface="Comic Sans MS"/>
                <a:cs typeface="Comic Sans MS"/>
                <a:sym typeface="Comic Sans MS"/>
              </a:rPr>
              <a:t>j</a:t>
            </a:r>
            <a:r>
              <a:rPr sz="2000" dirty="0">
                <a:latin typeface="+mn-lt"/>
                <a:ea typeface="Comic Sans MS"/>
                <a:cs typeface="Comic Sans MS"/>
                <a:sym typeface="Comic Sans MS"/>
              </a:rPr>
              <a:t>’)</a:t>
            </a:r>
            <a:r>
              <a:rPr sz="2000" dirty="0">
                <a:latin typeface="+mn-lt"/>
              </a:rPr>
              <a:t> and </a:t>
            </a:r>
            <a:r>
              <a:rPr sz="2000" dirty="0">
                <a:latin typeface="+mn-lt"/>
                <a:ea typeface="Symbol"/>
                <a:cs typeface="Symbol"/>
                <a:sym typeface="Symbol"/>
              </a:rPr>
              <a:t>q</a:t>
            </a:r>
            <a:r>
              <a:rPr sz="2000" dirty="0">
                <a:latin typeface="+mn-lt"/>
                <a:ea typeface="Comic Sans MS"/>
                <a:cs typeface="Comic Sans MS"/>
                <a:sym typeface="Comic Sans MS"/>
              </a:rPr>
              <a:t>(</a:t>
            </a:r>
            <a:r>
              <a:rPr lang="en-US" sz="2000" dirty="0" err="1">
                <a:latin typeface="+mn-lt"/>
                <a:ea typeface="Comic Sans MS"/>
                <a:cs typeface="Comic Sans MS"/>
                <a:sym typeface="Comic Sans MS"/>
              </a:rPr>
              <a:t>i</a:t>
            </a:r>
            <a:r>
              <a:rPr sz="2000" dirty="0" err="1">
                <a:latin typeface="+mn-lt"/>
                <a:ea typeface="Comic Sans MS"/>
                <a:cs typeface="Comic Sans MS"/>
                <a:sym typeface="Comic Sans MS"/>
              </a:rPr>
              <a:t>,</a:t>
            </a:r>
            <a:r>
              <a:rPr lang="en-US" sz="2000" dirty="0" err="1">
                <a:latin typeface="+mn-lt"/>
                <a:ea typeface="Comic Sans MS"/>
                <a:cs typeface="Comic Sans MS"/>
                <a:sym typeface="Comic Sans MS"/>
              </a:rPr>
              <a:t>j</a:t>
            </a:r>
            <a:r>
              <a:rPr sz="2000" dirty="0">
                <a:latin typeface="+mn-lt"/>
                <a:ea typeface="Comic Sans MS"/>
                <a:cs typeface="Comic Sans MS"/>
                <a:sym typeface="Comic Sans MS"/>
              </a:rPr>
              <a:t>)</a:t>
            </a:r>
            <a:r>
              <a:rPr sz="2000" dirty="0">
                <a:latin typeface="+mn-lt"/>
              </a:rPr>
              <a:t> are local ridge orientations at blocks (</a:t>
            </a:r>
            <a:r>
              <a:rPr lang="en-US" sz="2000" dirty="0" err="1">
                <a:latin typeface="+mn-lt"/>
                <a:sym typeface="Comic Sans MS"/>
              </a:rPr>
              <a:t>i</a:t>
            </a:r>
            <a:r>
              <a:rPr sz="2000" dirty="0">
                <a:latin typeface="+mn-lt"/>
                <a:ea typeface="Comic Sans MS"/>
                <a:cs typeface="Comic Sans MS"/>
                <a:sym typeface="Comic Sans MS"/>
              </a:rPr>
              <a:t>’,</a:t>
            </a:r>
            <a:r>
              <a:rPr lang="en-US" sz="2000" dirty="0">
                <a:latin typeface="+mn-lt"/>
                <a:ea typeface="Comic Sans MS"/>
                <a:cs typeface="Comic Sans MS"/>
                <a:sym typeface="Comic Sans MS"/>
              </a:rPr>
              <a:t>j</a:t>
            </a:r>
            <a:r>
              <a:rPr sz="2000" dirty="0">
                <a:latin typeface="+mn-lt"/>
                <a:ea typeface="Comic Sans MS"/>
                <a:cs typeface="Comic Sans MS"/>
                <a:sym typeface="Comic Sans MS"/>
              </a:rPr>
              <a:t>’</a:t>
            </a:r>
            <a:r>
              <a:rPr sz="2000" dirty="0">
                <a:latin typeface="+mn-lt"/>
              </a:rPr>
              <a:t>) and (</a:t>
            </a:r>
            <a:r>
              <a:rPr lang="en-US" sz="2000" dirty="0" err="1">
                <a:latin typeface="+mn-lt"/>
                <a:sym typeface="Comic Sans MS"/>
              </a:rPr>
              <a:t>i</a:t>
            </a:r>
            <a:r>
              <a:rPr sz="2000" dirty="0" err="1">
                <a:latin typeface="+mn-lt"/>
                <a:ea typeface="Comic Sans MS"/>
                <a:cs typeface="Comic Sans MS"/>
                <a:sym typeface="Comic Sans MS"/>
              </a:rPr>
              <a:t>,</a:t>
            </a:r>
            <a:r>
              <a:rPr lang="en-US" sz="2000" dirty="0" err="1">
                <a:latin typeface="+mn-lt"/>
                <a:ea typeface="Comic Sans MS"/>
                <a:cs typeface="Comic Sans MS"/>
                <a:sym typeface="Comic Sans MS"/>
              </a:rPr>
              <a:t>j</a:t>
            </a:r>
            <a:r>
              <a:rPr sz="2000" dirty="0">
                <a:latin typeface="+mn-lt"/>
              </a:rPr>
              <a:t>), respectively.</a:t>
            </a:r>
          </a:p>
        </p:txBody>
      </p:sp>
      <p:sp>
        <p:nvSpPr>
          <p:cNvPr id="529" name="Orientation Field Estimation (2)"/>
          <p:cNvSpPr txBox="1">
            <a:spLocks noGrp="1"/>
          </p:cNvSpPr>
          <p:nvPr>
            <p:ph type="title"/>
          </p:nvPr>
        </p:nvSpPr>
        <p:spPr>
          <a:prstGeom prst="rect">
            <a:avLst/>
          </a:prstGeom>
        </p:spPr>
        <p:txBody>
          <a:bodyPr/>
          <a:lstStyle/>
          <a:p>
            <a:r>
              <a:rPr dirty="0"/>
              <a:t>Orientation Field Estimation (2)</a:t>
            </a:r>
          </a:p>
        </p:txBody>
      </p:sp>
      <p:pic>
        <p:nvPicPr>
          <p:cNvPr id="531" name="image.png" descr="image.png"/>
          <p:cNvPicPr>
            <a:picLocks/>
          </p:cNvPicPr>
          <p:nvPr/>
        </p:nvPicPr>
        <p:blipFill>
          <a:blip r:embed="rId3"/>
          <a:stretch>
            <a:fillRect/>
          </a:stretch>
        </p:blipFill>
        <p:spPr>
          <a:xfrm>
            <a:off x="700322" y="2762250"/>
            <a:ext cx="6019801" cy="1333500"/>
          </a:xfrm>
          <a:prstGeom prst="rect">
            <a:avLst/>
          </a:prstGeom>
          <a:ln>
            <a:solidFill>
              <a:srgbClr val="000000"/>
            </a:solidFill>
            <a:miter lim="400000"/>
          </a:ln>
          <a:effectLst>
            <a:outerShdw blurRad="63500" dist="101600" dir="2700000" rotWithShape="0">
              <a:srgbClr val="929292">
                <a:alpha val="74996"/>
              </a:srgbClr>
            </a:outerShdw>
          </a:effectLst>
        </p:spPr>
      </p:pic>
      <p:pic>
        <p:nvPicPr>
          <p:cNvPr id="2" name="Picture 1">
            <a:extLst>
              <a:ext uri="{FF2B5EF4-FFF2-40B4-BE49-F238E27FC236}">
                <a16:creationId xmlns:a16="http://schemas.microsoft.com/office/drawing/2014/main" id="{C25F3E5D-C644-0F4E-80DE-741F96349E5B}"/>
              </a:ext>
            </a:extLst>
          </p:cNvPr>
          <p:cNvPicPr>
            <a:picLocks noChangeAspect="1"/>
          </p:cNvPicPr>
          <p:nvPr/>
        </p:nvPicPr>
        <p:blipFill>
          <a:blip r:embed="rId4"/>
          <a:stretch>
            <a:fillRect/>
          </a:stretch>
        </p:blipFill>
        <p:spPr>
          <a:xfrm>
            <a:off x="6965501" y="2050937"/>
            <a:ext cx="4864100" cy="2578100"/>
          </a:xfrm>
          <a:prstGeom prst="rect">
            <a:avLst/>
          </a:prstGeom>
        </p:spPr>
      </p:pic>
    </p:spTree>
    <p:extLst>
      <p:ext uri="{BB962C8B-B14F-4D97-AF65-F5344CB8AC3E}">
        <p14:creationId xmlns:p14="http://schemas.microsoft.com/office/powerpoint/2010/main" val="237619779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F02FFF-A50E-604E-9F6C-94520F0D7695}"/>
              </a:ext>
            </a:extLst>
          </p:cNvPr>
          <p:cNvSpPr>
            <a:spLocks noGrp="1"/>
          </p:cNvSpPr>
          <p:nvPr>
            <p:ph idx="1"/>
          </p:nvPr>
        </p:nvSpPr>
        <p:spPr/>
        <p:txBody>
          <a:bodyPr/>
          <a:lstStyle/>
          <a:p>
            <a:endParaRPr lang="en-BE"/>
          </a:p>
        </p:txBody>
      </p:sp>
      <p:sp>
        <p:nvSpPr>
          <p:cNvPr id="533" name="Orientation Field Estimation"/>
          <p:cNvSpPr txBox="1">
            <a:spLocks noGrp="1"/>
          </p:cNvSpPr>
          <p:nvPr>
            <p:ph type="title"/>
          </p:nvPr>
        </p:nvSpPr>
        <p:spPr>
          <a:prstGeom prst="rect">
            <a:avLst/>
          </a:prstGeom>
        </p:spPr>
        <p:txBody>
          <a:bodyPr/>
          <a:lstStyle/>
          <a:p>
            <a:r>
              <a:t>Orientation Field Estimation</a:t>
            </a:r>
          </a:p>
        </p:txBody>
      </p:sp>
      <p:pic>
        <p:nvPicPr>
          <p:cNvPr id="534" name="image.png" descr="image.png"/>
          <p:cNvPicPr>
            <a:picLocks/>
          </p:cNvPicPr>
          <p:nvPr/>
        </p:nvPicPr>
        <p:blipFill>
          <a:blip r:embed="rId2"/>
          <a:stretch>
            <a:fillRect/>
          </a:stretch>
        </p:blipFill>
        <p:spPr>
          <a:xfrm>
            <a:off x="2057400" y="1219200"/>
            <a:ext cx="8077200" cy="4973638"/>
          </a:xfrm>
          <a:prstGeom prst="rect">
            <a:avLst/>
          </a:prstGeom>
          <a:ln w="12700">
            <a:miter lim="400000"/>
          </a:ln>
        </p:spPr>
      </p:pic>
    </p:spTree>
    <p:extLst>
      <p:ext uri="{BB962C8B-B14F-4D97-AF65-F5344CB8AC3E}">
        <p14:creationId xmlns:p14="http://schemas.microsoft.com/office/powerpoint/2010/main" val="40109061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2929E0-D2DC-D841-B14E-D1A61983BEBB}"/>
              </a:ext>
            </a:extLst>
          </p:cNvPr>
          <p:cNvSpPr>
            <a:spLocks noGrp="1"/>
          </p:cNvSpPr>
          <p:nvPr>
            <p:ph idx="1"/>
          </p:nvPr>
        </p:nvSpPr>
        <p:spPr>
          <a:xfrm>
            <a:off x="355433" y="1599422"/>
            <a:ext cx="11481133" cy="4464000"/>
          </a:xfrm>
        </p:spPr>
        <p:txBody>
          <a:bodyPr/>
          <a:lstStyle/>
          <a:p>
            <a:pPr marL="571500" indent="-342900">
              <a:buClr>
                <a:srgbClr val="000000"/>
              </a:buClr>
              <a:defRPr sz="2000"/>
            </a:pPr>
            <a:r>
              <a:rPr lang="en-GB" sz="2000" dirty="0" err="1"/>
              <a:t>Gray</a:t>
            </a:r>
            <a:r>
              <a:rPr lang="en-GB" sz="2000" dirty="0"/>
              <a:t> level values in ridges attain local maxima along direction normal to the local ridge orientation </a:t>
            </a:r>
          </a:p>
          <a:p>
            <a:pPr marL="457200" lvl="1" indent="0">
              <a:buClr>
                <a:srgbClr val="000000"/>
              </a:buClr>
              <a:buNone/>
              <a:defRPr sz="2000"/>
            </a:pPr>
            <a:r>
              <a:rPr lang="en-GB" sz="2000" dirty="0"/>
              <a:t>or </a:t>
            </a:r>
          </a:p>
          <a:p>
            <a:pPr marL="571500" indent="-342900">
              <a:buClr>
                <a:srgbClr val="000000"/>
              </a:buClr>
              <a:defRPr sz="2000"/>
            </a:pPr>
            <a:r>
              <a:rPr lang="en-GB" sz="2000" dirty="0"/>
              <a:t>Maximum along one of the principal curvatures and zero other principal curvature</a:t>
            </a:r>
          </a:p>
          <a:p>
            <a:endParaRPr lang="en-BE" dirty="0"/>
          </a:p>
        </p:txBody>
      </p:sp>
      <p:sp>
        <p:nvSpPr>
          <p:cNvPr id="536" name="Ridge Detection"/>
          <p:cNvSpPr txBox="1">
            <a:spLocks noGrp="1"/>
          </p:cNvSpPr>
          <p:nvPr>
            <p:ph type="title"/>
          </p:nvPr>
        </p:nvSpPr>
        <p:spPr>
          <a:prstGeom prst="rect">
            <a:avLst/>
          </a:prstGeom>
        </p:spPr>
        <p:txBody>
          <a:bodyPr/>
          <a:lstStyle/>
          <a:p>
            <a:r>
              <a:t>Ridge Detection</a:t>
            </a:r>
          </a:p>
        </p:txBody>
      </p:sp>
      <p:pic>
        <p:nvPicPr>
          <p:cNvPr id="538" name="image.png" descr="image.png"/>
          <p:cNvPicPr>
            <a:picLocks/>
          </p:cNvPicPr>
          <p:nvPr/>
        </p:nvPicPr>
        <p:blipFill>
          <a:blip r:embed="rId2"/>
          <a:stretch>
            <a:fillRect/>
          </a:stretch>
        </p:blipFill>
        <p:spPr>
          <a:xfrm>
            <a:off x="2286000" y="3733800"/>
            <a:ext cx="3200400" cy="1658938"/>
          </a:xfrm>
          <a:prstGeom prst="rect">
            <a:avLst/>
          </a:prstGeom>
          <a:ln w="12700">
            <a:miter lim="400000"/>
          </a:ln>
        </p:spPr>
      </p:pic>
      <p:sp>
        <p:nvSpPr>
          <p:cNvPr id="539" name="ideal"/>
          <p:cNvSpPr txBox="1"/>
          <p:nvPr/>
        </p:nvSpPr>
        <p:spPr>
          <a:xfrm>
            <a:off x="3300425" y="5776154"/>
            <a:ext cx="605935" cy="353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Monotype Sorts"/>
            </a:lvl1pPr>
          </a:lstStyle>
          <a:p>
            <a:r>
              <a:t>ideal</a:t>
            </a:r>
          </a:p>
        </p:txBody>
      </p:sp>
      <p:sp>
        <p:nvSpPr>
          <p:cNvPr id="540" name="Real fingerprint detail"/>
          <p:cNvSpPr txBox="1"/>
          <p:nvPr/>
        </p:nvSpPr>
        <p:spPr>
          <a:xfrm>
            <a:off x="6490592" y="5709479"/>
            <a:ext cx="2298706" cy="353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000000"/>
              </a:buClr>
              <a:buFont typeface="Monotype Sorts"/>
            </a:lvl1pPr>
          </a:lstStyle>
          <a:p>
            <a:r>
              <a:t>Real fingerprint detail</a:t>
            </a:r>
          </a:p>
        </p:txBody>
      </p:sp>
      <p:pic>
        <p:nvPicPr>
          <p:cNvPr id="541" name="image.png" descr="image.png"/>
          <p:cNvPicPr>
            <a:picLocks/>
          </p:cNvPicPr>
          <p:nvPr/>
        </p:nvPicPr>
        <p:blipFill>
          <a:blip r:embed="rId3"/>
          <a:stretch>
            <a:fillRect/>
          </a:stretch>
        </p:blipFill>
        <p:spPr>
          <a:xfrm>
            <a:off x="6172200" y="3048001"/>
            <a:ext cx="3638550" cy="2697163"/>
          </a:xfrm>
          <a:prstGeom prst="rect">
            <a:avLst/>
          </a:prstGeom>
          <a:ln w="12700">
            <a:miter lim="400000"/>
          </a:ln>
        </p:spPr>
      </p:pic>
    </p:spTree>
    <p:extLst>
      <p:ext uri="{BB962C8B-B14F-4D97-AF65-F5344CB8AC3E}">
        <p14:creationId xmlns:p14="http://schemas.microsoft.com/office/powerpoint/2010/main" val="2376933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CB7AAC-0778-724F-8BC6-882E228FB325}"/>
              </a:ext>
            </a:extLst>
          </p:cNvPr>
          <p:cNvSpPr>
            <a:spLocks noGrp="1"/>
          </p:cNvSpPr>
          <p:nvPr>
            <p:ph idx="1"/>
          </p:nvPr>
        </p:nvSpPr>
        <p:spPr/>
        <p:txBody>
          <a:bodyPr/>
          <a:lstStyle/>
          <a:p>
            <a:endParaRPr lang="en-BE" dirty="0"/>
          </a:p>
        </p:txBody>
      </p:sp>
      <p:sp>
        <p:nvSpPr>
          <p:cNvPr id="543" name="Ridge Detection"/>
          <p:cNvSpPr txBox="1">
            <a:spLocks noGrp="1"/>
          </p:cNvSpPr>
          <p:nvPr>
            <p:ph type="title"/>
          </p:nvPr>
        </p:nvSpPr>
        <p:spPr>
          <a:prstGeom prst="rect">
            <a:avLst/>
          </a:prstGeom>
        </p:spPr>
        <p:txBody>
          <a:bodyPr/>
          <a:lstStyle/>
          <a:p>
            <a:r>
              <a:t>Ridge Detection</a:t>
            </a:r>
          </a:p>
        </p:txBody>
      </p:sp>
      <p:pic>
        <p:nvPicPr>
          <p:cNvPr id="544" name="image.png" descr="image.png"/>
          <p:cNvPicPr>
            <a:picLocks/>
          </p:cNvPicPr>
          <p:nvPr/>
        </p:nvPicPr>
        <p:blipFill>
          <a:blip r:embed="rId2"/>
          <a:stretch>
            <a:fillRect/>
          </a:stretch>
        </p:blipFill>
        <p:spPr>
          <a:xfrm>
            <a:off x="2300287" y="1422126"/>
            <a:ext cx="7591425" cy="3252788"/>
          </a:xfrm>
          <a:prstGeom prst="rect">
            <a:avLst/>
          </a:prstGeom>
          <a:ln w="12700">
            <a:miter lim="400000"/>
          </a:ln>
        </p:spPr>
      </p:pic>
      <p:sp>
        <p:nvSpPr>
          <p:cNvPr id="545" name="original"/>
          <p:cNvSpPr txBox="1"/>
          <p:nvPr/>
        </p:nvSpPr>
        <p:spPr>
          <a:xfrm>
            <a:off x="3495526" y="4779517"/>
            <a:ext cx="947375"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lgn="l">
              <a:buClr>
                <a:srgbClr val="000000"/>
              </a:buClr>
              <a:buFont typeface="Monotype Sorts"/>
            </a:lvl1pPr>
          </a:lstStyle>
          <a:p>
            <a:r>
              <a:rPr sz="2000" dirty="0"/>
              <a:t>original</a:t>
            </a:r>
          </a:p>
        </p:txBody>
      </p:sp>
      <p:sp>
        <p:nvSpPr>
          <p:cNvPr id="546" name="Ridge…"/>
          <p:cNvSpPr txBox="1"/>
          <p:nvPr/>
        </p:nvSpPr>
        <p:spPr>
          <a:xfrm>
            <a:off x="7277468" y="4751069"/>
            <a:ext cx="2252220" cy="13696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Monotype Sorts"/>
              <a:defRPr sz="2400"/>
            </a:pPr>
            <a:r>
              <a:rPr sz="2000" dirty="0"/>
              <a:t>Ridge</a:t>
            </a:r>
          </a:p>
          <a:p>
            <a:pPr marL="41275">
              <a:buClr>
                <a:srgbClr val="000000"/>
              </a:buClr>
              <a:buFont typeface="Monotype Sorts"/>
              <a:defRPr sz="2400"/>
            </a:pPr>
            <a:r>
              <a:rPr sz="2000" dirty="0"/>
              <a:t>Thinned</a:t>
            </a:r>
          </a:p>
          <a:p>
            <a:pPr marL="41275">
              <a:buClr>
                <a:srgbClr val="000000"/>
              </a:buClr>
              <a:buFont typeface="Monotype Sorts"/>
              <a:defRPr sz="2400"/>
            </a:pPr>
            <a:r>
              <a:rPr sz="2000" dirty="0"/>
              <a:t>Cleaned:</a:t>
            </a:r>
          </a:p>
          <a:p>
            <a:pPr marL="498475">
              <a:buClr>
                <a:srgbClr val="000000"/>
              </a:buClr>
              <a:buSzPct val="75000"/>
              <a:buChar char="•"/>
              <a:defRPr sz="1800"/>
            </a:pPr>
            <a:r>
              <a:rPr sz="1200" dirty="0"/>
              <a:t>	remove spikes </a:t>
            </a:r>
          </a:p>
          <a:p>
            <a:pPr marL="498475">
              <a:buClr>
                <a:srgbClr val="000000"/>
              </a:buClr>
              <a:buSzPct val="75000"/>
              <a:buChar char="•"/>
              <a:defRPr sz="1800"/>
            </a:pPr>
            <a:r>
              <a:rPr sz="1200" dirty="0"/>
              <a:t>	join broken ridges </a:t>
            </a:r>
          </a:p>
        </p:txBody>
      </p:sp>
    </p:spTree>
    <p:extLst>
      <p:ext uri="{BB962C8B-B14F-4D97-AF65-F5344CB8AC3E}">
        <p14:creationId xmlns:p14="http://schemas.microsoft.com/office/powerpoint/2010/main" val="1156690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589F-DB4D-E647-98AA-BC081E43ACCF}"/>
              </a:ext>
            </a:extLst>
          </p:cNvPr>
          <p:cNvSpPr>
            <a:spLocks noGrp="1"/>
          </p:cNvSpPr>
          <p:nvPr>
            <p:ph type="title"/>
          </p:nvPr>
        </p:nvSpPr>
        <p:spPr>
          <a:xfrm>
            <a:off x="575999" y="1800000"/>
            <a:ext cx="6672526" cy="2386800"/>
          </a:xfrm>
        </p:spPr>
        <p:txBody>
          <a:bodyPr/>
          <a:lstStyle/>
          <a:p>
            <a:r>
              <a:rPr lang="en-BE" dirty="0"/>
              <a:t>Representation L2</a:t>
            </a:r>
            <a:br>
              <a:rPr lang="en-BE" dirty="0"/>
            </a:br>
            <a:r>
              <a:rPr lang="en-BE" dirty="0"/>
              <a:t>Minutiae extraction</a:t>
            </a:r>
          </a:p>
        </p:txBody>
      </p:sp>
      <p:sp>
        <p:nvSpPr>
          <p:cNvPr id="3" name="Text Placeholder 2">
            <a:extLst>
              <a:ext uri="{FF2B5EF4-FFF2-40B4-BE49-F238E27FC236}">
                <a16:creationId xmlns:a16="http://schemas.microsoft.com/office/drawing/2014/main" id="{69AA8E97-34EC-B04F-BACA-810F291776C3}"/>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72764433-FBE4-C14E-87F3-09E823D31C35}"/>
              </a:ext>
            </a:extLst>
          </p:cNvPr>
          <p:cNvSpPr>
            <a:spLocks noGrp="1"/>
          </p:cNvSpPr>
          <p:nvPr>
            <p:ph type="ftr" sz="quarter" idx="11"/>
          </p:nvPr>
        </p:nvSpPr>
        <p:spPr/>
        <p:txBody>
          <a:bodyPr/>
          <a:lstStyle/>
          <a:p>
            <a:r>
              <a:rPr lang="en-US"/>
              <a:t>Faculty of Engineering Sciences, ESAT-PSI</a:t>
            </a:r>
            <a:endParaRPr lang="nl-NL"/>
          </a:p>
        </p:txBody>
      </p:sp>
      <p:sp>
        <p:nvSpPr>
          <p:cNvPr id="5" name="Slide Number Placeholder 4">
            <a:extLst>
              <a:ext uri="{FF2B5EF4-FFF2-40B4-BE49-F238E27FC236}">
                <a16:creationId xmlns:a16="http://schemas.microsoft.com/office/drawing/2014/main" id="{C6C14D25-6780-9F4C-A66C-7F86C08BC709}"/>
              </a:ext>
            </a:extLst>
          </p:cNvPr>
          <p:cNvSpPr>
            <a:spLocks noGrp="1"/>
          </p:cNvSpPr>
          <p:nvPr>
            <p:ph type="sldNum" sz="quarter" idx="12"/>
          </p:nvPr>
        </p:nvSpPr>
        <p:spPr/>
        <p:txBody>
          <a:bodyPr/>
          <a:lstStyle/>
          <a:p>
            <a:fld id="{0A297500-7527-634B-90F4-69D0994C32B4}" type="slidenum">
              <a:rPr lang="nl-NL" smtClean="0"/>
              <a:t>86</a:t>
            </a:fld>
            <a:endParaRPr lang="nl-NL"/>
          </a:p>
        </p:txBody>
      </p:sp>
      <p:sp>
        <p:nvSpPr>
          <p:cNvPr id="6" name="Picture Placeholder 5">
            <a:extLst>
              <a:ext uri="{FF2B5EF4-FFF2-40B4-BE49-F238E27FC236}">
                <a16:creationId xmlns:a16="http://schemas.microsoft.com/office/drawing/2014/main" id="{016A71E6-B0E6-9A47-BB95-E0FBEEF149DE}"/>
              </a:ext>
            </a:extLst>
          </p:cNvPr>
          <p:cNvSpPr>
            <a:spLocks noGrp="1"/>
          </p:cNvSpPr>
          <p:nvPr>
            <p:ph type="pic" sz="quarter" idx="13"/>
          </p:nvPr>
        </p:nvSpPr>
        <p:spPr/>
      </p:sp>
      <p:pic>
        <p:nvPicPr>
          <p:cNvPr id="8" name="image.png" descr="image.png">
            <a:extLst>
              <a:ext uri="{FF2B5EF4-FFF2-40B4-BE49-F238E27FC236}">
                <a16:creationId xmlns:a16="http://schemas.microsoft.com/office/drawing/2014/main" id="{D8AEA89B-B45F-FF42-8718-1380A0A3C582}"/>
              </a:ext>
            </a:extLst>
          </p:cNvPr>
          <p:cNvPicPr>
            <a:picLocks/>
          </p:cNvPicPr>
          <p:nvPr/>
        </p:nvPicPr>
        <p:blipFill rotWithShape="1">
          <a:blip r:embed="rId2"/>
          <a:srcRect r="49087"/>
          <a:stretch/>
        </p:blipFill>
        <p:spPr>
          <a:xfrm>
            <a:off x="8138439" y="1247187"/>
            <a:ext cx="2365024" cy="1990406"/>
          </a:xfrm>
          <a:prstGeom prst="rect">
            <a:avLst/>
          </a:prstGeom>
          <a:ln w="12700">
            <a:miter lim="400000"/>
          </a:ln>
        </p:spPr>
      </p:pic>
      <p:pic>
        <p:nvPicPr>
          <p:cNvPr id="9" name="image.png" descr="image.png">
            <a:extLst>
              <a:ext uri="{FF2B5EF4-FFF2-40B4-BE49-F238E27FC236}">
                <a16:creationId xmlns:a16="http://schemas.microsoft.com/office/drawing/2014/main" id="{D08F0D9E-3230-0A4B-8CDB-0A8232EE2BEA}"/>
              </a:ext>
            </a:extLst>
          </p:cNvPr>
          <p:cNvPicPr>
            <a:picLocks/>
          </p:cNvPicPr>
          <p:nvPr/>
        </p:nvPicPr>
        <p:blipFill rotWithShape="1">
          <a:blip r:embed="rId2"/>
          <a:srcRect l="49087"/>
          <a:stretch/>
        </p:blipFill>
        <p:spPr>
          <a:xfrm>
            <a:off x="8007450" y="3586793"/>
            <a:ext cx="2365024" cy="1990406"/>
          </a:xfrm>
          <a:prstGeom prst="rect">
            <a:avLst/>
          </a:prstGeom>
          <a:ln w="12700">
            <a:miter lim="400000"/>
          </a:ln>
        </p:spPr>
      </p:pic>
    </p:spTree>
    <p:extLst>
      <p:ext uri="{BB962C8B-B14F-4D97-AF65-F5344CB8AC3E}">
        <p14:creationId xmlns:p14="http://schemas.microsoft.com/office/powerpoint/2010/main" val="9815898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Minutiae extracted from ridge image…"/>
          <p:cNvSpPr txBox="1">
            <a:spLocks noGrp="1"/>
          </p:cNvSpPr>
          <p:nvPr>
            <p:ph idx="1"/>
          </p:nvPr>
        </p:nvSpPr>
        <p:spPr>
          <a:prstGeom prst="rect">
            <a:avLst/>
          </a:prstGeom>
        </p:spPr>
        <p:txBody>
          <a:bodyPr/>
          <a:lstStyle/>
          <a:p>
            <a:pPr marL="298450" indent="-257175">
              <a:buClr>
                <a:srgbClr val="000000"/>
              </a:buClr>
              <a:buSzPct val="75000"/>
              <a:defRPr>
                <a:solidFill>
                  <a:srgbClr val="FF2600"/>
                </a:solidFill>
                <a:uFill>
                  <a:solidFill>
                    <a:srgbClr val="FF2600"/>
                  </a:solidFill>
                </a:uFill>
              </a:defRPr>
            </a:pPr>
            <a:r>
              <a:t>Minutiae extracted from ridge image</a:t>
            </a:r>
          </a:p>
          <a:p>
            <a:pPr marL="298450" indent="-257175">
              <a:buClr>
                <a:srgbClr val="000000"/>
              </a:buClr>
              <a:buSzPct val="75000"/>
            </a:pPr>
            <a:r>
              <a:t>Trivial if ridge image perfect</a:t>
            </a:r>
          </a:p>
        </p:txBody>
      </p:sp>
      <p:sp>
        <p:nvSpPr>
          <p:cNvPr id="509" name="Minutiae Detection (1)"/>
          <p:cNvSpPr txBox="1">
            <a:spLocks noGrp="1"/>
          </p:cNvSpPr>
          <p:nvPr>
            <p:ph type="title"/>
          </p:nvPr>
        </p:nvSpPr>
        <p:spPr>
          <a:prstGeom prst="rect">
            <a:avLst/>
          </a:prstGeom>
        </p:spPr>
        <p:txBody>
          <a:bodyPr/>
          <a:lstStyle/>
          <a:p>
            <a:r>
              <a:t>Minutiae Detection (1)</a:t>
            </a:r>
          </a:p>
        </p:txBody>
      </p:sp>
      <p:pic>
        <p:nvPicPr>
          <p:cNvPr id="510" name="image.png" descr="image.png"/>
          <p:cNvPicPr>
            <a:picLocks/>
          </p:cNvPicPr>
          <p:nvPr/>
        </p:nvPicPr>
        <p:blipFill>
          <a:blip r:embed="rId3"/>
          <a:stretch>
            <a:fillRect/>
          </a:stretch>
        </p:blipFill>
        <p:spPr>
          <a:xfrm>
            <a:off x="4343401" y="2971800"/>
            <a:ext cx="3040063" cy="3505200"/>
          </a:xfrm>
          <a:prstGeom prst="rect">
            <a:avLst/>
          </a:prstGeom>
          <a:ln w="12700">
            <a:miter lim="400000"/>
          </a:ln>
        </p:spPr>
      </p:pic>
      <p:pic>
        <p:nvPicPr>
          <p:cNvPr id="512" name="image.png" descr="image.png"/>
          <p:cNvPicPr>
            <a:picLocks/>
          </p:cNvPicPr>
          <p:nvPr/>
        </p:nvPicPr>
        <p:blipFill>
          <a:blip r:embed="rId4"/>
          <a:stretch>
            <a:fillRect/>
          </a:stretch>
        </p:blipFill>
        <p:spPr>
          <a:xfrm>
            <a:off x="1905000" y="2971800"/>
            <a:ext cx="8305800" cy="3614738"/>
          </a:xfrm>
          <a:prstGeom prst="rect">
            <a:avLst/>
          </a:prstGeom>
          <a:ln w="12700">
            <a:miter lim="400000"/>
          </a:ln>
        </p:spPr>
      </p:pic>
    </p:spTree>
    <p:extLst>
      <p:ext uri="{BB962C8B-B14F-4D97-AF65-F5344CB8AC3E}">
        <p14:creationId xmlns:p14="http://schemas.microsoft.com/office/powerpoint/2010/main" val="353344037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animBg="1" advAuto="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idge image not perfect!…"/>
          <p:cNvSpPr txBox="1">
            <a:spLocks noGrp="1"/>
          </p:cNvSpPr>
          <p:nvPr>
            <p:ph idx="1"/>
          </p:nvPr>
        </p:nvSpPr>
        <p:spPr>
          <a:prstGeom prst="rect">
            <a:avLst/>
          </a:prstGeom>
        </p:spPr>
        <p:txBody>
          <a:bodyPr/>
          <a:lstStyle/>
          <a:p>
            <a:pPr marL="298450" indent="-257175">
              <a:buClr>
                <a:srgbClr val="000000"/>
              </a:buClr>
              <a:buSzPct val="75000"/>
            </a:pPr>
            <a:r>
              <a:t>Ridge image not perfect!</a:t>
            </a:r>
          </a:p>
          <a:p>
            <a:pPr marL="298450" indent="-257175">
              <a:buClr>
                <a:srgbClr val="000000"/>
              </a:buClr>
              <a:buSzPct val="75000"/>
            </a:pPr>
            <a:r>
              <a:t>Extraction should degrade gracefully with quality</a:t>
            </a:r>
          </a:p>
        </p:txBody>
      </p:sp>
      <p:sp>
        <p:nvSpPr>
          <p:cNvPr id="516" name="Minutiae Detection (1)"/>
          <p:cNvSpPr txBox="1">
            <a:spLocks noGrp="1"/>
          </p:cNvSpPr>
          <p:nvPr>
            <p:ph type="title"/>
          </p:nvPr>
        </p:nvSpPr>
        <p:spPr>
          <a:prstGeom prst="rect">
            <a:avLst/>
          </a:prstGeom>
        </p:spPr>
        <p:txBody>
          <a:bodyPr/>
          <a:lstStyle/>
          <a:p>
            <a:r>
              <a:t>Minutiae Detection (1)</a:t>
            </a:r>
          </a:p>
        </p:txBody>
      </p:sp>
      <p:pic>
        <p:nvPicPr>
          <p:cNvPr id="517" name="image.png" descr="image.png"/>
          <p:cNvPicPr>
            <a:picLocks/>
          </p:cNvPicPr>
          <p:nvPr/>
        </p:nvPicPr>
        <p:blipFill>
          <a:blip r:embed="rId2"/>
          <a:stretch>
            <a:fillRect/>
          </a:stretch>
        </p:blipFill>
        <p:spPr>
          <a:xfrm>
            <a:off x="1752600" y="3657601"/>
            <a:ext cx="8763000" cy="2024063"/>
          </a:xfrm>
          <a:prstGeom prst="rect">
            <a:avLst/>
          </a:prstGeom>
          <a:ln w="12700">
            <a:miter lim="400000"/>
          </a:ln>
        </p:spPr>
      </p:pic>
    </p:spTree>
    <p:extLst>
      <p:ext uri="{BB962C8B-B14F-4D97-AF65-F5344CB8AC3E}">
        <p14:creationId xmlns:p14="http://schemas.microsoft.com/office/powerpoint/2010/main" val="1485173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C54239-3410-9D4A-9537-3073A1D46D87}"/>
              </a:ext>
            </a:extLst>
          </p:cNvPr>
          <p:cNvSpPr>
            <a:spLocks noGrp="1"/>
          </p:cNvSpPr>
          <p:nvPr>
            <p:ph idx="1"/>
          </p:nvPr>
        </p:nvSpPr>
        <p:spPr/>
        <p:txBody>
          <a:bodyPr/>
          <a:lstStyle/>
          <a:p>
            <a:endParaRPr lang="en-BE"/>
          </a:p>
        </p:txBody>
      </p:sp>
      <p:sp>
        <p:nvSpPr>
          <p:cNvPr id="520" name="Minutiae Detection: Algorithm"/>
          <p:cNvSpPr txBox="1">
            <a:spLocks noGrp="1"/>
          </p:cNvSpPr>
          <p:nvPr>
            <p:ph type="title"/>
          </p:nvPr>
        </p:nvSpPr>
        <p:spPr>
          <a:prstGeom prst="rect">
            <a:avLst/>
          </a:prstGeom>
        </p:spPr>
        <p:txBody>
          <a:bodyPr/>
          <a:lstStyle/>
          <a:p>
            <a:r>
              <a:t>Minutiae Detection: Algorithm</a:t>
            </a:r>
          </a:p>
        </p:txBody>
      </p:sp>
      <p:pic>
        <p:nvPicPr>
          <p:cNvPr id="521" name="image.png" descr="image.png"/>
          <p:cNvPicPr>
            <a:picLocks/>
          </p:cNvPicPr>
          <p:nvPr/>
        </p:nvPicPr>
        <p:blipFill>
          <a:blip r:embed="rId2"/>
          <a:stretch>
            <a:fillRect/>
          </a:stretch>
        </p:blipFill>
        <p:spPr>
          <a:xfrm>
            <a:off x="2743200" y="1066801"/>
            <a:ext cx="6319838" cy="5287963"/>
          </a:xfrm>
          <a:prstGeom prst="rect">
            <a:avLst/>
          </a:prstGeom>
          <a:ln w="12700">
            <a:miter lim="400000"/>
          </a:ln>
        </p:spPr>
      </p:pic>
    </p:spTree>
    <p:extLst>
      <p:ext uri="{BB962C8B-B14F-4D97-AF65-F5344CB8AC3E}">
        <p14:creationId xmlns:p14="http://schemas.microsoft.com/office/powerpoint/2010/main" val="1677730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038ED32-C138-2544-BD6F-710219903602}"/>
              </a:ext>
            </a:extLst>
          </p:cNvPr>
          <p:cNvPicPr>
            <a:picLocks noGrp="1" noChangeAspect="1"/>
          </p:cNvPicPr>
          <p:nvPr>
            <p:ph idx="1"/>
          </p:nvPr>
        </p:nvPicPr>
        <p:blipFill>
          <a:blip r:embed="rId2"/>
          <a:stretch>
            <a:fillRect/>
          </a:stretch>
        </p:blipFill>
        <p:spPr>
          <a:xfrm>
            <a:off x="811613" y="1655763"/>
            <a:ext cx="10570362" cy="4464050"/>
          </a:xfrm>
        </p:spPr>
      </p:pic>
      <p:sp>
        <p:nvSpPr>
          <p:cNvPr id="215" name="Fingerprint Recognition System"/>
          <p:cNvSpPr txBox="1">
            <a:spLocks noGrp="1"/>
          </p:cNvSpPr>
          <p:nvPr>
            <p:ph type="title"/>
          </p:nvPr>
        </p:nvSpPr>
        <p:spPr>
          <a:prstGeom prst="rect">
            <a:avLst/>
          </a:prstGeom>
        </p:spPr>
        <p:txBody>
          <a:bodyPr/>
          <a:lstStyle/>
          <a:p>
            <a:r>
              <a:t>Fingerprint Recognition System</a:t>
            </a:r>
          </a:p>
        </p:txBody>
      </p:sp>
      <p:sp>
        <p:nvSpPr>
          <p:cNvPr id="5" name="Rectangle 4">
            <a:extLst>
              <a:ext uri="{FF2B5EF4-FFF2-40B4-BE49-F238E27FC236}">
                <a16:creationId xmlns:a16="http://schemas.microsoft.com/office/drawing/2014/main" id="{38D0217B-8797-CE42-B5B4-FC3B0B2F017F}"/>
              </a:ext>
            </a:extLst>
          </p:cNvPr>
          <p:cNvSpPr/>
          <p:nvPr/>
        </p:nvSpPr>
        <p:spPr>
          <a:xfrm>
            <a:off x="1885826" y="6416540"/>
            <a:ext cx="2752548" cy="338554"/>
          </a:xfrm>
          <a:prstGeom prst="rect">
            <a:avLst/>
          </a:prstGeom>
        </p:spPr>
        <p:txBody>
          <a:bodyPr wrap="none">
            <a:spAutoFit/>
          </a:bodyPr>
          <a:lstStyle/>
          <a:p>
            <a:r>
              <a:rPr lang="en-BE" sz="1600" dirty="0"/>
              <a:t>https://www.fingerprints.com</a:t>
            </a:r>
          </a:p>
        </p:txBody>
      </p:sp>
    </p:spTree>
    <p:extLst>
      <p:ext uri="{BB962C8B-B14F-4D97-AF65-F5344CB8AC3E}">
        <p14:creationId xmlns:p14="http://schemas.microsoft.com/office/powerpoint/2010/main" val="23675284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B738E4-F7DF-D846-85D9-FA933E239020}"/>
              </a:ext>
            </a:extLst>
          </p:cNvPr>
          <p:cNvSpPr>
            <a:spLocks noGrp="1"/>
          </p:cNvSpPr>
          <p:nvPr>
            <p:ph idx="1"/>
          </p:nvPr>
        </p:nvSpPr>
        <p:spPr/>
        <p:txBody>
          <a:bodyPr/>
          <a:lstStyle/>
          <a:p>
            <a:endParaRPr lang="en-BE"/>
          </a:p>
        </p:txBody>
      </p:sp>
      <p:sp>
        <p:nvSpPr>
          <p:cNvPr id="548" name="Minutiae and Pores Detection (1a) Gray Scale to Binary Conversion"/>
          <p:cNvSpPr txBox="1">
            <a:spLocks noGrp="1"/>
          </p:cNvSpPr>
          <p:nvPr>
            <p:ph type="title"/>
          </p:nvPr>
        </p:nvSpPr>
        <p:spPr>
          <a:prstGeom prst="rect">
            <a:avLst/>
          </a:prstGeom>
        </p:spPr>
        <p:txBody>
          <a:bodyPr>
            <a:normAutofit fontScale="90000"/>
          </a:bodyPr>
          <a:lstStyle/>
          <a:p>
            <a:r>
              <a:rPr dirty="0"/>
              <a:t>Minutiae and Pores Detection (1a)</a:t>
            </a:r>
            <a:br>
              <a:rPr dirty="0">
                <a:latin typeface="ＭＳ Ｐゴシック"/>
                <a:ea typeface="ＭＳ Ｐゴシック"/>
                <a:cs typeface="ＭＳ Ｐゴシック"/>
                <a:sym typeface="ＭＳ Ｐゴシック"/>
              </a:rPr>
            </a:br>
            <a:r>
              <a:rPr dirty="0"/>
              <a:t>Gray Scale to Binary Conversion</a:t>
            </a:r>
          </a:p>
        </p:txBody>
      </p:sp>
      <p:pic>
        <p:nvPicPr>
          <p:cNvPr id="549" name="image.png" descr="image.png"/>
          <p:cNvPicPr>
            <a:picLocks/>
          </p:cNvPicPr>
          <p:nvPr/>
        </p:nvPicPr>
        <p:blipFill>
          <a:blip r:embed="rId2"/>
          <a:stretch>
            <a:fillRect/>
          </a:stretch>
        </p:blipFill>
        <p:spPr>
          <a:xfrm>
            <a:off x="2971800" y="5638801"/>
            <a:ext cx="6438900" cy="866775"/>
          </a:xfrm>
          <a:prstGeom prst="rect">
            <a:avLst/>
          </a:prstGeom>
          <a:ln w="12700">
            <a:miter lim="400000"/>
          </a:ln>
        </p:spPr>
      </p:pic>
      <p:pic>
        <p:nvPicPr>
          <p:cNvPr id="550" name="image.png" descr="image.png"/>
          <p:cNvPicPr>
            <a:picLocks/>
          </p:cNvPicPr>
          <p:nvPr/>
        </p:nvPicPr>
        <p:blipFill>
          <a:blip r:embed="rId3"/>
          <a:stretch>
            <a:fillRect/>
          </a:stretch>
        </p:blipFill>
        <p:spPr>
          <a:xfrm>
            <a:off x="3048000" y="1676401"/>
            <a:ext cx="5919788" cy="3857625"/>
          </a:xfrm>
          <a:prstGeom prst="rect">
            <a:avLst/>
          </a:prstGeom>
          <a:ln w="12700">
            <a:miter lim="400000"/>
          </a:ln>
        </p:spPr>
      </p:pic>
    </p:spTree>
    <p:extLst>
      <p:ext uri="{BB962C8B-B14F-4D97-AF65-F5344CB8AC3E}">
        <p14:creationId xmlns:p14="http://schemas.microsoft.com/office/powerpoint/2010/main" val="16193058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9C1CE-DAAD-694E-8A29-130E13CD0C40}"/>
              </a:ext>
            </a:extLst>
          </p:cNvPr>
          <p:cNvSpPr>
            <a:spLocks noGrp="1"/>
          </p:cNvSpPr>
          <p:nvPr>
            <p:ph idx="1"/>
          </p:nvPr>
        </p:nvSpPr>
        <p:spPr/>
        <p:txBody>
          <a:bodyPr/>
          <a:lstStyle/>
          <a:p>
            <a:endParaRPr lang="en-BE"/>
          </a:p>
        </p:txBody>
      </p:sp>
      <p:sp>
        <p:nvSpPr>
          <p:cNvPr id="552" name="Minutiae and Pores Detection (1a) Binary to Skeleton Conversion"/>
          <p:cNvSpPr txBox="1">
            <a:spLocks noGrp="1"/>
          </p:cNvSpPr>
          <p:nvPr>
            <p:ph type="title"/>
          </p:nvPr>
        </p:nvSpPr>
        <p:spPr>
          <a:prstGeom prst="rect">
            <a:avLst/>
          </a:prstGeom>
        </p:spPr>
        <p:txBody>
          <a:bodyPr>
            <a:normAutofit fontScale="90000"/>
          </a:bodyPr>
          <a:lstStyle/>
          <a:p>
            <a:r>
              <a:t>Minutiae and Pores Detection (1a)</a:t>
            </a:r>
            <a:br>
              <a:rPr>
                <a:latin typeface="ＭＳ Ｐゴシック"/>
                <a:ea typeface="ＭＳ Ｐゴシック"/>
                <a:cs typeface="ＭＳ Ｐゴシック"/>
                <a:sym typeface="ＭＳ Ｐゴシック"/>
              </a:rPr>
            </a:br>
            <a:r>
              <a:t>Binary to Skeleton Conversion</a:t>
            </a:r>
          </a:p>
        </p:txBody>
      </p:sp>
      <p:pic>
        <p:nvPicPr>
          <p:cNvPr id="553" name="image.png" descr="image.png"/>
          <p:cNvPicPr>
            <a:picLocks/>
          </p:cNvPicPr>
          <p:nvPr/>
        </p:nvPicPr>
        <p:blipFill>
          <a:blip r:embed="rId2"/>
          <a:stretch>
            <a:fillRect/>
          </a:stretch>
        </p:blipFill>
        <p:spPr>
          <a:xfrm>
            <a:off x="3352800" y="1981201"/>
            <a:ext cx="5772150" cy="3719513"/>
          </a:xfrm>
          <a:prstGeom prst="rect">
            <a:avLst/>
          </a:prstGeom>
          <a:ln w="12700">
            <a:miter lim="400000"/>
          </a:ln>
        </p:spPr>
      </p:pic>
    </p:spTree>
    <p:extLst>
      <p:ext uri="{BB962C8B-B14F-4D97-AF65-F5344CB8AC3E}">
        <p14:creationId xmlns:p14="http://schemas.microsoft.com/office/powerpoint/2010/main" val="161051941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0AF4A8-5B9F-DD46-8233-6437F8A51985}"/>
              </a:ext>
            </a:extLst>
          </p:cNvPr>
          <p:cNvSpPr>
            <a:spLocks noGrp="1"/>
          </p:cNvSpPr>
          <p:nvPr>
            <p:ph idx="1"/>
          </p:nvPr>
        </p:nvSpPr>
        <p:spPr/>
        <p:txBody>
          <a:bodyPr/>
          <a:lstStyle/>
          <a:p>
            <a:endParaRPr lang="en-BE"/>
          </a:p>
        </p:txBody>
      </p:sp>
      <p:sp>
        <p:nvSpPr>
          <p:cNvPr id="555" name="Minutiae and Pores Detection (1a) Skeleton Postprocessing"/>
          <p:cNvSpPr txBox="1">
            <a:spLocks noGrp="1"/>
          </p:cNvSpPr>
          <p:nvPr>
            <p:ph type="title"/>
          </p:nvPr>
        </p:nvSpPr>
        <p:spPr>
          <a:prstGeom prst="rect">
            <a:avLst/>
          </a:prstGeom>
        </p:spPr>
        <p:txBody>
          <a:bodyPr>
            <a:normAutofit fontScale="90000"/>
          </a:bodyPr>
          <a:lstStyle/>
          <a:p>
            <a:r>
              <a:t>Minutiae and Pores Detection (1a)</a:t>
            </a:r>
            <a:br>
              <a:rPr>
                <a:latin typeface="ＭＳ Ｐゴシック"/>
                <a:ea typeface="ＭＳ Ｐゴシック"/>
                <a:cs typeface="ＭＳ Ｐゴシック"/>
                <a:sym typeface="ＭＳ Ｐゴシック"/>
              </a:rPr>
            </a:br>
            <a:r>
              <a:t>Skeleton Postprocessing</a:t>
            </a:r>
          </a:p>
        </p:txBody>
      </p:sp>
      <p:pic>
        <p:nvPicPr>
          <p:cNvPr id="556" name="image.png" descr="image.png"/>
          <p:cNvPicPr>
            <a:picLocks/>
          </p:cNvPicPr>
          <p:nvPr/>
        </p:nvPicPr>
        <p:blipFill>
          <a:blip r:embed="rId2"/>
          <a:stretch>
            <a:fillRect/>
          </a:stretch>
        </p:blipFill>
        <p:spPr>
          <a:xfrm>
            <a:off x="2057400" y="1905001"/>
            <a:ext cx="8305800" cy="3609975"/>
          </a:xfrm>
          <a:prstGeom prst="rect">
            <a:avLst/>
          </a:prstGeom>
          <a:ln w="12700">
            <a:miter lim="400000"/>
          </a:ln>
        </p:spPr>
      </p:pic>
    </p:spTree>
    <p:extLst>
      <p:ext uri="{BB962C8B-B14F-4D97-AF65-F5344CB8AC3E}">
        <p14:creationId xmlns:p14="http://schemas.microsoft.com/office/powerpoint/2010/main" val="2310628180"/>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8" name="Biometrics System Concepts (Course HJ59, K.U.Leuven) – D. Vandermeulen – Fingerprint Recognition"/>
          <p:cNvSpPr txBox="1"/>
          <p:nvPr/>
        </p:nvSpPr>
        <p:spPr>
          <a:xfrm>
            <a:off x="3710223" y="6521678"/>
            <a:ext cx="5591274"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a:buClr>
                <a:srgbClr val="BFBFBF"/>
              </a:buClr>
              <a:buFont typeface="Comic Sans MS"/>
              <a:defRPr sz="900">
                <a:solidFill>
                  <a:srgbClr val="BFBFBF"/>
                </a:solidFill>
                <a:uFill>
                  <a:solidFill>
                    <a:srgbClr val="BFBFBF"/>
                  </a:solidFill>
                </a:uFill>
                <a:latin typeface="Comic Sans MS"/>
                <a:ea typeface="Comic Sans MS"/>
                <a:cs typeface="Comic Sans MS"/>
                <a:sym typeface="Comic Sans MS"/>
              </a:defRPr>
            </a:lvl1pPr>
          </a:lstStyle>
          <a:p>
            <a:r>
              <a:t>Biometrics System Concepts (Course HJ59, K.U.Leuven) – D. Vandermeulen – Fingerprint Recognition  </a:t>
            </a:r>
          </a:p>
        </p:txBody>
      </p:sp>
      <p:sp>
        <p:nvSpPr>
          <p:cNvPr id="2" name="Content Placeholder 1">
            <a:extLst>
              <a:ext uri="{FF2B5EF4-FFF2-40B4-BE49-F238E27FC236}">
                <a16:creationId xmlns:a16="http://schemas.microsoft.com/office/drawing/2014/main" id="{03FE5E7F-4550-EF42-986C-E0AD24F76DF4}"/>
              </a:ext>
            </a:extLst>
          </p:cNvPr>
          <p:cNvSpPr>
            <a:spLocks noGrp="1"/>
          </p:cNvSpPr>
          <p:nvPr>
            <p:ph idx="1"/>
          </p:nvPr>
        </p:nvSpPr>
        <p:spPr/>
        <p:txBody>
          <a:bodyPr/>
          <a:lstStyle/>
          <a:p>
            <a:endParaRPr lang="en-BE"/>
          </a:p>
        </p:txBody>
      </p:sp>
      <p:sp>
        <p:nvSpPr>
          <p:cNvPr id="559" name="Minutiae and Pores Detection (1a) Cleaning and Pore Detection"/>
          <p:cNvSpPr txBox="1">
            <a:spLocks noGrp="1"/>
          </p:cNvSpPr>
          <p:nvPr>
            <p:ph type="title"/>
          </p:nvPr>
        </p:nvSpPr>
        <p:spPr>
          <a:prstGeom prst="rect">
            <a:avLst/>
          </a:prstGeom>
        </p:spPr>
        <p:txBody>
          <a:bodyPr>
            <a:normAutofit fontScale="90000"/>
          </a:bodyPr>
          <a:lstStyle/>
          <a:p>
            <a:r>
              <a:t>Minutiae and Pores Detection (1a)</a:t>
            </a:r>
            <a:br>
              <a:rPr>
                <a:latin typeface="ＭＳ Ｐゴシック"/>
                <a:ea typeface="ＭＳ Ｐゴシック"/>
                <a:cs typeface="ＭＳ Ｐゴシック"/>
                <a:sym typeface="ＭＳ Ｐゴシック"/>
              </a:rPr>
            </a:br>
            <a:r>
              <a:t>Cleaning and Pore Detection</a:t>
            </a:r>
          </a:p>
        </p:txBody>
      </p:sp>
      <p:pic>
        <p:nvPicPr>
          <p:cNvPr id="560" name="image.png" descr="image.png"/>
          <p:cNvPicPr>
            <a:picLocks/>
          </p:cNvPicPr>
          <p:nvPr/>
        </p:nvPicPr>
        <p:blipFill>
          <a:blip r:embed="rId2"/>
          <a:stretch>
            <a:fillRect/>
          </a:stretch>
        </p:blipFill>
        <p:spPr>
          <a:xfrm>
            <a:off x="2628900" y="1701800"/>
            <a:ext cx="6921500" cy="5168900"/>
          </a:xfrm>
          <a:prstGeom prst="rect">
            <a:avLst/>
          </a:prstGeom>
          <a:ln w="12700">
            <a:miter lim="400000"/>
          </a:ln>
        </p:spPr>
      </p:pic>
    </p:spTree>
    <p:extLst>
      <p:ext uri="{BB962C8B-B14F-4D97-AF65-F5344CB8AC3E}">
        <p14:creationId xmlns:p14="http://schemas.microsoft.com/office/powerpoint/2010/main" val="314511525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798EA-2635-164A-BF4A-18A9F9547722}"/>
              </a:ext>
            </a:extLst>
          </p:cNvPr>
          <p:cNvSpPr>
            <a:spLocks noGrp="1"/>
          </p:cNvSpPr>
          <p:nvPr>
            <p:ph idx="1"/>
          </p:nvPr>
        </p:nvSpPr>
        <p:spPr/>
        <p:txBody>
          <a:bodyPr/>
          <a:lstStyle/>
          <a:p>
            <a:endParaRPr lang="en-BE"/>
          </a:p>
        </p:txBody>
      </p:sp>
      <p:sp>
        <p:nvSpPr>
          <p:cNvPr id="562" name="Minutiae and Pores Detection (1a) Results"/>
          <p:cNvSpPr txBox="1">
            <a:spLocks noGrp="1"/>
          </p:cNvSpPr>
          <p:nvPr>
            <p:ph type="title"/>
          </p:nvPr>
        </p:nvSpPr>
        <p:spPr>
          <a:prstGeom prst="rect">
            <a:avLst/>
          </a:prstGeom>
        </p:spPr>
        <p:txBody>
          <a:bodyPr>
            <a:normAutofit fontScale="90000"/>
          </a:bodyPr>
          <a:lstStyle/>
          <a:p>
            <a:r>
              <a:t>Minutiae and Pores Detection (1a)</a:t>
            </a:r>
            <a:br>
              <a:rPr>
                <a:latin typeface="ＭＳ Ｐゴシック"/>
                <a:ea typeface="ＭＳ Ｐゴシック"/>
                <a:cs typeface="ＭＳ Ｐゴシック"/>
                <a:sym typeface="ＭＳ Ｐゴシック"/>
              </a:rPr>
            </a:br>
            <a:r>
              <a:t>Results</a:t>
            </a:r>
          </a:p>
        </p:txBody>
      </p:sp>
      <p:pic>
        <p:nvPicPr>
          <p:cNvPr id="563" name="image.png" descr="image.png"/>
          <p:cNvPicPr>
            <a:picLocks/>
          </p:cNvPicPr>
          <p:nvPr/>
        </p:nvPicPr>
        <p:blipFill>
          <a:blip r:embed="rId2"/>
          <a:stretch>
            <a:fillRect/>
          </a:stretch>
        </p:blipFill>
        <p:spPr>
          <a:xfrm>
            <a:off x="1905000" y="1752601"/>
            <a:ext cx="8382000" cy="4005263"/>
          </a:xfrm>
          <a:prstGeom prst="rect">
            <a:avLst/>
          </a:prstGeom>
          <a:ln w="12700">
            <a:miter lim="400000"/>
          </a:ln>
        </p:spPr>
      </p:pic>
    </p:spTree>
    <p:extLst>
      <p:ext uri="{BB962C8B-B14F-4D97-AF65-F5344CB8AC3E}">
        <p14:creationId xmlns:p14="http://schemas.microsoft.com/office/powerpoint/2010/main" val="2480709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5C0742-DDD7-BE44-9B8D-4DDC2D2C8161}"/>
              </a:ext>
            </a:extLst>
          </p:cNvPr>
          <p:cNvSpPr>
            <a:spLocks noGrp="1"/>
          </p:cNvSpPr>
          <p:nvPr>
            <p:ph idx="1"/>
          </p:nvPr>
        </p:nvSpPr>
        <p:spPr/>
        <p:txBody>
          <a:bodyPr/>
          <a:lstStyle/>
          <a:p>
            <a:endParaRPr lang="en-BE"/>
          </a:p>
        </p:txBody>
      </p:sp>
      <p:sp>
        <p:nvSpPr>
          <p:cNvPr id="565" name="Minutiae Detection"/>
          <p:cNvSpPr txBox="1">
            <a:spLocks noGrp="1"/>
          </p:cNvSpPr>
          <p:nvPr>
            <p:ph type="title"/>
          </p:nvPr>
        </p:nvSpPr>
        <p:spPr>
          <a:prstGeom prst="rect">
            <a:avLst/>
          </a:prstGeom>
        </p:spPr>
        <p:txBody>
          <a:bodyPr/>
          <a:lstStyle/>
          <a:p>
            <a:r>
              <a:t>Minutiae Detection</a:t>
            </a:r>
          </a:p>
        </p:txBody>
      </p:sp>
      <p:sp>
        <p:nvSpPr>
          <p:cNvPr id="566" name="Let (x,y) denote a pixel on a thinned ridge…"/>
          <p:cNvSpPr txBox="1"/>
          <p:nvPr/>
        </p:nvSpPr>
        <p:spPr>
          <a:xfrm>
            <a:off x="3168724" y="1733733"/>
            <a:ext cx="5785238" cy="815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marL="41275">
              <a:buClr>
                <a:srgbClr val="000000"/>
              </a:buClr>
              <a:buFont typeface="Monotype Sorts"/>
            </a:pPr>
            <a:r>
              <a:rPr sz="2400"/>
              <a:t>Let (x,y) denote a pixel on a thinned ridge</a:t>
            </a:r>
          </a:p>
          <a:p>
            <a:pPr marL="41275">
              <a:buClr>
                <a:srgbClr val="000000"/>
              </a:buClr>
              <a:buFont typeface="Monotype Sorts"/>
            </a:pPr>
            <a:r>
              <a:rPr sz="2400"/>
              <a:t>and N</a:t>
            </a:r>
            <a:r>
              <a:rPr sz="2400" baseline="-25000"/>
              <a:t>0</a:t>
            </a:r>
            <a:r>
              <a:rPr sz="2400"/>
              <a:t>, …, N</a:t>
            </a:r>
            <a:r>
              <a:rPr sz="2400" baseline="-25000"/>
              <a:t>7</a:t>
            </a:r>
            <a:r>
              <a:rPr sz="2400"/>
              <a:t> its 8 neighbors</a:t>
            </a:r>
          </a:p>
        </p:txBody>
      </p:sp>
      <p:pic>
        <p:nvPicPr>
          <p:cNvPr id="567" name="image.pdf" descr="image.pdf"/>
          <p:cNvPicPr>
            <a:picLocks/>
          </p:cNvPicPr>
          <p:nvPr/>
        </p:nvPicPr>
        <p:blipFill>
          <a:blip r:embed="rId2"/>
          <a:stretch>
            <a:fillRect/>
          </a:stretch>
        </p:blipFill>
        <p:spPr>
          <a:xfrm>
            <a:off x="3722826" y="2895600"/>
            <a:ext cx="1676401" cy="674688"/>
          </a:xfrm>
          <a:prstGeom prst="rect">
            <a:avLst/>
          </a:prstGeom>
          <a:ln>
            <a:solidFill>
              <a:srgbClr val="000000"/>
            </a:solidFill>
            <a:miter lim="400000"/>
          </a:ln>
        </p:spPr>
      </p:pic>
      <p:pic>
        <p:nvPicPr>
          <p:cNvPr id="568" name="image.pdf" descr="image.pdf"/>
          <p:cNvPicPr>
            <a:picLocks/>
          </p:cNvPicPr>
          <p:nvPr/>
        </p:nvPicPr>
        <p:blipFill>
          <a:blip r:embed="rId3"/>
          <a:stretch>
            <a:fillRect/>
          </a:stretch>
        </p:blipFill>
        <p:spPr>
          <a:xfrm>
            <a:off x="6350001" y="2895600"/>
            <a:ext cx="1738313" cy="674688"/>
          </a:xfrm>
          <a:prstGeom prst="rect">
            <a:avLst/>
          </a:prstGeom>
          <a:ln>
            <a:solidFill>
              <a:srgbClr val="000000"/>
            </a:solidFill>
            <a:miter lim="400000"/>
          </a:ln>
        </p:spPr>
      </p:pic>
      <p:pic>
        <p:nvPicPr>
          <p:cNvPr id="569" name="Image" descr="Image"/>
          <p:cNvPicPr>
            <a:picLocks noChangeAspect="1"/>
          </p:cNvPicPr>
          <p:nvPr/>
        </p:nvPicPr>
        <p:blipFill>
          <a:blip r:embed="rId4"/>
          <a:stretch>
            <a:fillRect/>
          </a:stretch>
        </p:blipFill>
        <p:spPr>
          <a:xfrm>
            <a:off x="2801645" y="3812222"/>
            <a:ext cx="6018849" cy="2787749"/>
          </a:xfrm>
          <a:prstGeom prst="rect">
            <a:avLst/>
          </a:prstGeom>
          <a:ln w="12700">
            <a:miter lim="400000"/>
          </a:ln>
        </p:spPr>
      </p:pic>
    </p:spTree>
    <p:extLst>
      <p:ext uri="{BB962C8B-B14F-4D97-AF65-F5344CB8AC3E}">
        <p14:creationId xmlns:p14="http://schemas.microsoft.com/office/powerpoint/2010/main" val="2675225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DBAF98-B5C3-A74F-8E59-0E4B2F676D1B}"/>
              </a:ext>
            </a:extLst>
          </p:cNvPr>
          <p:cNvSpPr>
            <a:spLocks noGrp="1"/>
          </p:cNvSpPr>
          <p:nvPr>
            <p:ph idx="1"/>
          </p:nvPr>
        </p:nvSpPr>
        <p:spPr/>
        <p:txBody>
          <a:bodyPr/>
          <a:lstStyle/>
          <a:p>
            <a:endParaRPr lang="en-BE"/>
          </a:p>
        </p:txBody>
      </p:sp>
      <p:sp>
        <p:nvSpPr>
          <p:cNvPr id="571" name="Minutiae filtering"/>
          <p:cNvSpPr txBox="1">
            <a:spLocks noGrp="1"/>
          </p:cNvSpPr>
          <p:nvPr>
            <p:ph type="title"/>
          </p:nvPr>
        </p:nvSpPr>
        <p:spPr>
          <a:prstGeom prst="rect">
            <a:avLst/>
          </a:prstGeom>
        </p:spPr>
        <p:txBody>
          <a:bodyPr/>
          <a:lstStyle/>
          <a:p>
            <a:r>
              <a:t>Minutiae filtering</a:t>
            </a:r>
          </a:p>
        </p:txBody>
      </p:sp>
      <p:pic>
        <p:nvPicPr>
          <p:cNvPr id="572" name="Image" descr="Image"/>
          <p:cNvPicPr>
            <a:picLocks noChangeAspect="1"/>
          </p:cNvPicPr>
          <p:nvPr/>
        </p:nvPicPr>
        <p:blipFill>
          <a:blip r:embed="rId2"/>
          <a:stretch>
            <a:fillRect/>
          </a:stretch>
        </p:blipFill>
        <p:spPr>
          <a:xfrm>
            <a:off x="2975834" y="2245616"/>
            <a:ext cx="6240332" cy="3591017"/>
          </a:xfrm>
          <a:prstGeom prst="rect">
            <a:avLst/>
          </a:prstGeom>
          <a:ln w="12700">
            <a:miter lim="400000"/>
          </a:ln>
        </p:spPr>
      </p:pic>
    </p:spTree>
    <p:extLst>
      <p:ext uri="{BB962C8B-B14F-4D97-AF65-F5344CB8AC3E}">
        <p14:creationId xmlns:p14="http://schemas.microsoft.com/office/powerpoint/2010/main" val="4140210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29F1A3-9918-6D43-B8B5-A560DAA5A3CD}"/>
              </a:ext>
            </a:extLst>
          </p:cNvPr>
          <p:cNvSpPr>
            <a:spLocks noGrp="1"/>
          </p:cNvSpPr>
          <p:nvPr>
            <p:ph idx="1"/>
          </p:nvPr>
        </p:nvSpPr>
        <p:spPr/>
        <p:txBody>
          <a:bodyPr/>
          <a:lstStyle/>
          <a:p>
            <a:endParaRPr lang="en-BE"/>
          </a:p>
        </p:txBody>
      </p:sp>
      <p:sp>
        <p:nvSpPr>
          <p:cNvPr id="574" name="Minutiae Detection: result"/>
          <p:cNvSpPr txBox="1">
            <a:spLocks noGrp="1"/>
          </p:cNvSpPr>
          <p:nvPr>
            <p:ph type="title"/>
          </p:nvPr>
        </p:nvSpPr>
        <p:spPr>
          <a:prstGeom prst="rect">
            <a:avLst/>
          </a:prstGeom>
        </p:spPr>
        <p:txBody>
          <a:bodyPr/>
          <a:lstStyle/>
          <a:p>
            <a:r>
              <a:t>Minutiae Detection: result</a:t>
            </a:r>
          </a:p>
        </p:txBody>
      </p:sp>
      <p:pic>
        <p:nvPicPr>
          <p:cNvPr id="575" name="image.png" descr="image.png"/>
          <p:cNvPicPr>
            <a:picLocks/>
          </p:cNvPicPr>
          <p:nvPr/>
        </p:nvPicPr>
        <p:blipFill>
          <a:blip r:embed="rId2"/>
          <a:stretch>
            <a:fillRect/>
          </a:stretch>
        </p:blipFill>
        <p:spPr>
          <a:xfrm>
            <a:off x="3429000" y="1524000"/>
            <a:ext cx="5181600" cy="4905376"/>
          </a:xfrm>
          <a:prstGeom prst="rect">
            <a:avLst/>
          </a:prstGeom>
          <a:ln>
            <a:solidFill>
              <a:srgbClr val="000000"/>
            </a:solidFill>
            <a:miter lim="400000"/>
          </a:ln>
        </p:spPr>
      </p:pic>
    </p:spTree>
    <p:extLst>
      <p:ext uri="{BB962C8B-B14F-4D97-AF65-F5344CB8AC3E}">
        <p14:creationId xmlns:p14="http://schemas.microsoft.com/office/powerpoint/2010/main" val="22648858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A6A8F8-FF13-BF4A-BA7E-8CCD464BCA7D}"/>
              </a:ext>
            </a:extLst>
          </p:cNvPr>
          <p:cNvSpPr>
            <a:spLocks noGrp="1"/>
          </p:cNvSpPr>
          <p:nvPr>
            <p:ph idx="1"/>
          </p:nvPr>
        </p:nvSpPr>
        <p:spPr/>
        <p:txBody>
          <a:bodyPr/>
          <a:lstStyle/>
          <a:p>
            <a:endParaRPr lang="en-BE"/>
          </a:p>
        </p:txBody>
      </p:sp>
      <p:sp>
        <p:nvSpPr>
          <p:cNvPr id="577" name="Minutiae Quality =f(preprocessing)"/>
          <p:cNvSpPr txBox="1">
            <a:spLocks noGrp="1"/>
          </p:cNvSpPr>
          <p:nvPr>
            <p:ph type="title"/>
          </p:nvPr>
        </p:nvSpPr>
        <p:spPr>
          <a:prstGeom prst="rect">
            <a:avLst/>
          </a:prstGeom>
        </p:spPr>
        <p:txBody>
          <a:bodyPr/>
          <a:lstStyle/>
          <a:p>
            <a:r>
              <a:t>Minutiae Quality =f(preprocessing)</a:t>
            </a:r>
          </a:p>
        </p:txBody>
      </p:sp>
      <p:pic>
        <p:nvPicPr>
          <p:cNvPr id="578" name="image.png" descr="image.png"/>
          <p:cNvPicPr>
            <a:picLocks/>
          </p:cNvPicPr>
          <p:nvPr/>
        </p:nvPicPr>
        <p:blipFill>
          <a:blip r:embed="rId2"/>
          <a:stretch>
            <a:fillRect/>
          </a:stretch>
        </p:blipFill>
        <p:spPr>
          <a:xfrm>
            <a:off x="1524001" y="1739901"/>
            <a:ext cx="9172575" cy="4206875"/>
          </a:xfrm>
          <a:prstGeom prst="rect">
            <a:avLst/>
          </a:prstGeom>
          <a:ln w="12700">
            <a:miter lim="400000"/>
          </a:ln>
        </p:spPr>
      </p:pic>
    </p:spTree>
    <p:extLst>
      <p:ext uri="{BB962C8B-B14F-4D97-AF65-F5344CB8AC3E}">
        <p14:creationId xmlns:p14="http://schemas.microsoft.com/office/powerpoint/2010/main" val="31069434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Minutiae detected directly from gray scale images…"/>
          <p:cNvSpPr txBox="1">
            <a:spLocks noGrp="1"/>
          </p:cNvSpPr>
          <p:nvPr>
            <p:ph idx="1"/>
          </p:nvPr>
        </p:nvSpPr>
        <p:spPr>
          <a:prstGeom prst="rect">
            <a:avLst/>
          </a:prstGeom>
        </p:spPr>
        <p:txBody>
          <a:bodyPr/>
          <a:lstStyle/>
          <a:p>
            <a:pPr marL="384175" indent="-342900">
              <a:buClr>
                <a:srgbClr val="000000"/>
              </a:buClr>
              <a:buSzPct val="75000"/>
              <a:defRPr sz="1600">
                <a:solidFill>
                  <a:srgbClr val="FF2600"/>
                </a:solidFill>
                <a:uFill>
                  <a:solidFill>
                    <a:srgbClr val="FF2600"/>
                  </a:solidFill>
                </a:uFill>
              </a:defRPr>
            </a:pPr>
            <a:r>
              <a:t>Minutiae detected directly from gray scale images</a:t>
            </a:r>
          </a:p>
          <a:p>
            <a:pPr marL="384175" indent="-342900">
              <a:spcBef>
                <a:spcPts val="500"/>
              </a:spcBef>
              <a:buClr>
                <a:srgbClr val="000000"/>
              </a:buClr>
              <a:buSzPct val="75000"/>
              <a:defRPr sz="1400"/>
            </a:pPr>
            <a:r>
              <a:t>The basic idea of this method is to follow the ridge lines on the gray-scale image, by "sailing" according to the fingerprint directional image. The algorithm keeps following the ridge lines until they terminate or intersect other ridge lines (minutiae detection). </a:t>
            </a:r>
          </a:p>
        </p:txBody>
      </p:sp>
      <p:sp>
        <p:nvSpPr>
          <p:cNvPr id="580" name="Minutiae Detection (2)"/>
          <p:cNvSpPr txBox="1">
            <a:spLocks noGrp="1"/>
          </p:cNvSpPr>
          <p:nvPr>
            <p:ph type="title"/>
          </p:nvPr>
        </p:nvSpPr>
        <p:spPr>
          <a:prstGeom prst="rect">
            <a:avLst/>
          </a:prstGeom>
        </p:spPr>
        <p:txBody>
          <a:bodyPr/>
          <a:lstStyle/>
          <a:p>
            <a:r>
              <a:t>Minutiae Detection (2)</a:t>
            </a:r>
          </a:p>
        </p:txBody>
      </p:sp>
      <p:pic>
        <p:nvPicPr>
          <p:cNvPr id="582" name="image.png" descr="image.png"/>
          <p:cNvPicPr>
            <a:picLocks/>
          </p:cNvPicPr>
          <p:nvPr/>
        </p:nvPicPr>
        <p:blipFill>
          <a:blip r:embed="rId3"/>
          <a:stretch>
            <a:fillRect/>
          </a:stretch>
        </p:blipFill>
        <p:spPr>
          <a:xfrm>
            <a:off x="3237151" y="2689956"/>
            <a:ext cx="5717697" cy="3430044"/>
          </a:xfrm>
          <a:prstGeom prst="rect">
            <a:avLst/>
          </a:prstGeom>
          <a:ln w="12700">
            <a:miter lim="400000"/>
          </a:ln>
        </p:spPr>
      </p:pic>
    </p:spTree>
    <p:extLst>
      <p:ext uri="{BB962C8B-B14F-4D97-AF65-F5344CB8AC3E}">
        <p14:creationId xmlns:p14="http://schemas.microsoft.com/office/powerpoint/2010/main" val="3632306792"/>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8243_PPTX_CORP_16x9_NL" id="{5F4A7D94-55A0-BF42-83A8-4B44C13D2CF7}" vid="{8D09B520-017C-4444-974E-BB855ACDE945}"/>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8243_PPTX_CORP_16x9_NL" id="{5F4A7D94-55A0-BF42-83A8-4B44C13D2CF7}" vid="{C68D854F-52D6-764F-9978-E8F308CCFA0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5512</Words>
  <Application>Microsoft Macintosh PowerPoint</Application>
  <PresentationFormat>Widescreen</PresentationFormat>
  <Paragraphs>732</Paragraphs>
  <Slides>154</Slides>
  <Notes>13</Notes>
  <HiddenSlides>24</HiddenSlides>
  <MMClips>2</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154</vt:i4>
      </vt:variant>
    </vt:vector>
  </HeadingPairs>
  <TitlesOfParts>
    <vt:vector size="169" baseType="lpstr">
      <vt:lpstr>ＭＳ Ｐゴシック</vt:lpstr>
      <vt:lpstr>Arial</vt:lpstr>
      <vt:lpstr>Arial Rounded MT Bold</vt:lpstr>
      <vt:lpstr>Calibri</vt:lpstr>
      <vt:lpstr>Comic Sans MS</vt:lpstr>
      <vt:lpstr>Gill Sans</vt:lpstr>
      <vt:lpstr>Gill Sans Light</vt:lpstr>
      <vt:lpstr>Gill Sans SemiBold</vt:lpstr>
      <vt:lpstr>Helvetica</vt:lpstr>
      <vt:lpstr>Monotype Sorts</vt:lpstr>
      <vt:lpstr>Symbol</vt:lpstr>
      <vt:lpstr>Times New Roman</vt:lpstr>
      <vt:lpstr>Verdana</vt:lpstr>
      <vt:lpstr>KU Leuven</vt:lpstr>
      <vt:lpstr>KU Leuven Sedes</vt:lpstr>
      <vt:lpstr>Fingerprint Recognition</vt:lpstr>
      <vt:lpstr>Definition </vt:lpstr>
      <vt:lpstr>Biometrics Syllabus</vt:lpstr>
      <vt:lpstr>Fingerprint: what</vt:lpstr>
      <vt:lpstr>Ancient fingerprints</vt:lpstr>
      <vt:lpstr>Scientific Fingerprint studies</vt:lpstr>
      <vt:lpstr>Fingerprint characteristics</vt:lpstr>
      <vt:lpstr>Fingerprint Recognition System</vt:lpstr>
      <vt:lpstr>Fingerprint Recognition System</vt:lpstr>
      <vt:lpstr>Overall Design of Fingerprint Recognition Systems</vt:lpstr>
      <vt:lpstr>Fingerprint Acquisition</vt:lpstr>
      <vt:lpstr>Acquisition of Fingerprints</vt:lpstr>
      <vt:lpstr>Fingerprint Examples</vt:lpstr>
      <vt:lpstr>Same finger, different FP</vt:lpstr>
      <vt:lpstr>Inked fingerprints</vt:lpstr>
      <vt:lpstr>General structure of FP live-scan device</vt:lpstr>
      <vt:lpstr>Multi-finger and single-finger acquisition</vt:lpstr>
      <vt:lpstr>Rolled versus dab</vt:lpstr>
      <vt:lpstr>Sweeping</vt:lpstr>
      <vt:lpstr>Live-scan Devices: Optical</vt:lpstr>
      <vt:lpstr>Live-scan Devices: Optical</vt:lpstr>
      <vt:lpstr>Live-scan Devices: Optical: smaller alternatives</vt:lpstr>
      <vt:lpstr>Condition-dependent quality</vt:lpstr>
      <vt:lpstr>Live-scan FP acquisition: Differential Capacitance</vt:lpstr>
      <vt:lpstr>Differential Capacitance</vt:lpstr>
      <vt:lpstr>Live-scan FP acquisition: Ultrasound</vt:lpstr>
      <vt:lpstr>From bulky to under-glass …</vt:lpstr>
      <vt:lpstr>Ultrasound vs. Optical</vt:lpstr>
      <vt:lpstr>MultiSpectral Fingerprint Acquisition</vt:lpstr>
      <vt:lpstr>3D Touchless FP acquisition</vt:lpstr>
      <vt:lpstr>MorphoWave Desktop</vt:lpstr>
      <vt:lpstr>Touchless (3D) optical scanner</vt:lpstr>
      <vt:lpstr>Touchless (3D) optical scanner</vt:lpstr>
      <vt:lpstr>Live Fingerprints Acquisition Devices </vt:lpstr>
      <vt:lpstr>Fingerprint Recognition: Sensors (I)</vt:lpstr>
      <vt:lpstr>Fingerprint Recognition: Sensors (II)</vt:lpstr>
      <vt:lpstr>Fingerprint Recognition: Integrated Systems (I)</vt:lpstr>
      <vt:lpstr>Fingerprint Recognition: Integrated Systems (II)</vt:lpstr>
      <vt:lpstr>Advanced fingerprint scanners</vt:lpstr>
      <vt:lpstr>Touch ID (Apple)</vt:lpstr>
      <vt:lpstr>Fingerprint Representation</vt:lpstr>
      <vt:lpstr>FP Representation</vt:lpstr>
      <vt:lpstr>Structural characteristics: ridges and valleys</vt:lpstr>
      <vt:lpstr>Representational levels L0-L3</vt:lpstr>
      <vt:lpstr>Representation L0: Entire Gray Scale Profile</vt:lpstr>
      <vt:lpstr>Representation L1: global ridge flow pattern</vt:lpstr>
      <vt:lpstr>Representations: Entire ridge structure</vt:lpstr>
      <vt:lpstr>Representation L2: Landmark Features - minutiae</vt:lpstr>
      <vt:lpstr>L2: Landmark Features - minutiae</vt:lpstr>
      <vt:lpstr>Minutiae example</vt:lpstr>
      <vt:lpstr>L2 Minutiae Representation</vt:lpstr>
      <vt:lpstr>Representation L3 Representations: Pores</vt:lpstr>
      <vt:lpstr>Pores</vt:lpstr>
      <vt:lpstr>Fingerprint Enhancement</vt:lpstr>
      <vt:lpstr>Image Degradation</vt:lpstr>
      <vt:lpstr>FP image degradation</vt:lpstr>
      <vt:lpstr>FP image degradation</vt:lpstr>
      <vt:lpstr>FP image enhancement</vt:lpstr>
      <vt:lpstr>Fingerprint Enhancement </vt:lpstr>
      <vt:lpstr>Enhancement: global enhancement</vt:lpstr>
      <vt:lpstr>Enhancement: local adaptive/matched filtering</vt:lpstr>
      <vt:lpstr>Enhancement: local adaptive filtering</vt:lpstr>
      <vt:lpstr>FP enhancement using bank of Gabor Filters</vt:lpstr>
      <vt:lpstr>PowerPoint Presentation</vt:lpstr>
      <vt:lpstr>Enhancement: examples</vt:lpstr>
      <vt:lpstr>Enhancement: examples</vt:lpstr>
      <vt:lpstr>Fingerprint Compression</vt:lpstr>
      <vt:lpstr>Fingerprint Image Compression</vt:lpstr>
      <vt:lpstr>Fingerprint Image Compression</vt:lpstr>
      <vt:lpstr>Fingerprint Image Compression</vt:lpstr>
      <vt:lpstr>Fingerprint Image Compression</vt:lpstr>
      <vt:lpstr>Fingerprint Image Compression</vt:lpstr>
      <vt:lpstr>Fingerprint Image Compression</vt:lpstr>
      <vt:lpstr>Fingerprint classification</vt:lpstr>
      <vt:lpstr>Fingerprint Classification</vt:lpstr>
      <vt:lpstr>Fingerprint Classification</vt:lpstr>
      <vt:lpstr>Fingerprint Classification</vt:lpstr>
      <vt:lpstr>PowerPoint Presentation</vt:lpstr>
      <vt:lpstr>FP feature extraction</vt:lpstr>
      <vt:lpstr>Representation L1 Ridge (frequency, orientation) extraction</vt:lpstr>
      <vt:lpstr>Orientation Field Estimation</vt:lpstr>
      <vt:lpstr>Orientation Field Estimation (2)</vt:lpstr>
      <vt:lpstr>Orientation Field Estimation</vt:lpstr>
      <vt:lpstr>Ridge Detection</vt:lpstr>
      <vt:lpstr>Ridge Detection</vt:lpstr>
      <vt:lpstr>Representation L2 Minutiae extraction</vt:lpstr>
      <vt:lpstr>Minutiae Detection (1)</vt:lpstr>
      <vt:lpstr>Minutiae Detection (1)</vt:lpstr>
      <vt:lpstr>Minutiae Detection: Algorithm</vt:lpstr>
      <vt:lpstr>Minutiae and Pores Detection (1a) Gray Scale to Binary Conversion</vt:lpstr>
      <vt:lpstr>Minutiae and Pores Detection (1a) Binary to Skeleton Conversion</vt:lpstr>
      <vt:lpstr>Minutiae and Pores Detection (1a) Skeleton Postprocessing</vt:lpstr>
      <vt:lpstr>Minutiae and Pores Detection (1a) Cleaning and Pore Detection</vt:lpstr>
      <vt:lpstr>Minutiae and Pores Detection (1a) Results</vt:lpstr>
      <vt:lpstr>Minutiae Detection</vt:lpstr>
      <vt:lpstr>Minutiae filtering</vt:lpstr>
      <vt:lpstr>Minutiae Detection: result</vt:lpstr>
      <vt:lpstr>Minutiae Quality =f(preprocessing)</vt:lpstr>
      <vt:lpstr>Minutiae Detection (2)</vt:lpstr>
      <vt:lpstr>Minutiae Detection (2)</vt:lpstr>
      <vt:lpstr>Fingerprint Matching</vt:lpstr>
      <vt:lpstr>Fingerprint Matching</vt:lpstr>
      <vt:lpstr>Fingerprint Matching</vt:lpstr>
      <vt:lpstr>Fingerprint Matching difficulties</vt:lpstr>
      <vt:lpstr>Matching Transformations</vt:lpstr>
      <vt:lpstr>Example</vt:lpstr>
      <vt:lpstr>L2 (minutiae) matching</vt:lpstr>
      <vt:lpstr>Minutiae Matching</vt:lpstr>
      <vt:lpstr>Minutiae Matching</vt:lpstr>
      <vt:lpstr>Minutiae Matching</vt:lpstr>
      <vt:lpstr>Intra-class variations</vt:lpstr>
      <vt:lpstr>Intra-class variations</vt:lpstr>
      <vt:lpstr>Minutiae Matching</vt:lpstr>
      <vt:lpstr>Minutiae Matching</vt:lpstr>
      <vt:lpstr>Minutiae Pairing</vt:lpstr>
      <vt:lpstr>Alignment</vt:lpstr>
      <vt:lpstr>Matching</vt:lpstr>
      <vt:lpstr>Alignment</vt:lpstr>
      <vt:lpstr>Alignment</vt:lpstr>
      <vt:lpstr>Alignment</vt:lpstr>
      <vt:lpstr>Alignment improvements</vt:lpstr>
      <vt:lpstr>Minutiae Pairing</vt:lpstr>
      <vt:lpstr>Alignment (2)</vt:lpstr>
      <vt:lpstr>Alignment (2)</vt:lpstr>
      <vt:lpstr>Minutiae Matching</vt:lpstr>
      <vt:lpstr>Elastic Matching</vt:lpstr>
      <vt:lpstr>String Matching</vt:lpstr>
      <vt:lpstr>Matching: result</vt:lpstr>
      <vt:lpstr>Matching same FP</vt:lpstr>
      <vt:lpstr>Matching different FPs</vt:lpstr>
      <vt:lpstr>Minutiae and Pores Representation</vt:lpstr>
      <vt:lpstr>Minutiae and Pores Matching</vt:lpstr>
      <vt:lpstr>L1 feature (ridge) matching</vt:lpstr>
      <vt:lpstr>Feature Space Correlation based matching</vt:lpstr>
      <vt:lpstr>Feature Space Correlation based matching</vt:lpstr>
      <vt:lpstr>Feature Space Correlation based matching</vt:lpstr>
      <vt:lpstr>Feature Space Correlation based matching</vt:lpstr>
      <vt:lpstr>Multilevel Classification and Matching</vt:lpstr>
      <vt:lpstr>Individuality of Fingerprints</vt:lpstr>
      <vt:lpstr>FP evaluation</vt:lpstr>
      <vt:lpstr>FVC’2000 Database</vt:lpstr>
      <vt:lpstr>FVC’2000 Results</vt:lpstr>
      <vt:lpstr>FVC’2002</vt:lpstr>
      <vt:lpstr>FVC’2004</vt:lpstr>
      <vt:lpstr>PowerPoint Presentation</vt:lpstr>
      <vt:lpstr>Comparison of Biometrics Technologies</vt:lpstr>
      <vt:lpstr>PowerPoint Presentation</vt:lpstr>
      <vt:lpstr>FP relevance</vt:lpstr>
      <vt:lpstr>Research &amp; Development Projects</vt:lpstr>
      <vt:lpstr>Market potential for personal payment devices</vt:lpstr>
      <vt:lpstr>Biometric Smartcards – Fingerprints’  strengths</vt:lpstr>
      <vt:lpstr>Market potential for personal Access devices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Dirk Vandermeulen</dc:creator>
  <cp:lastModifiedBy/>
  <cp:revision>1</cp:revision>
  <dcterms:created xsi:type="dcterms:W3CDTF">2020-02-18T16:03:37Z</dcterms:created>
  <dcterms:modified xsi:type="dcterms:W3CDTF">2020-02-27T12:19:11Z</dcterms:modified>
</cp:coreProperties>
</file>